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6" r:id="rId1"/>
  </p:sldMasterIdLst>
  <p:notesMasterIdLst>
    <p:notesMasterId r:id="rId25"/>
  </p:notesMasterIdLst>
  <p:sldIdLst>
    <p:sldId id="256" r:id="rId2"/>
    <p:sldId id="257" r:id="rId3"/>
    <p:sldId id="258" r:id="rId4"/>
    <p:sldId id="266" r:id="rId5"/>
    <p:sldId id="264" r:id="rId6"/>
    <p:sldId id="267" r:id="rId7"/>
    <p:sldId id="273" r:id="rId8"/>
    <p:sldId id="268" r:id="rId9"/>
    <p:sldId id="274" r:id="rId10"/>
    <p:sldId id="276" r:id="rId11"/>
    <p:sldId id="279" r:id="rId12"/>
    <p:sldId id="269" r:id="rId13"/>
    <p:sldId id="277" r:id="rId14"/>
    <p:sldId id="278" r:id="rId15"/>
    <p:sldId id="275" r:id="rId16"/>
    <p:sldId id="280" r:id="rId17"/>
    <p:sldId id="270" r:id="rId18"/>
    <p:sldId id="259" r:id="rId19"/>
    <p:sldId id="260" r:id="rId20"/>
    <p:sldId id="261" r:id="rId21"/>
    <p:sldId id="262" r:id="rId22"/>
    <p:sldId id="263" r:id="rId23"/>
    <p:sldId id="265" r:id="rId24"/>
  </p:sldIdLst>
  <p:sldSz cx="14630400" cy="8229600"/>
  <p:notesSz cx="8229600" cy="14630400"/>
  <p:embeddedFontLst>
    <p:embeddedFont>
      <p:font typeface="Berlin Sans FB Demi" panose="020E0802020502020306" pitchFamily="34" charset="0"/>
      <p:bold r:id="rId26"/>
    </p:embeddedFont>
    <p:embeddedFont>
      <p:font typeface="IBM Plex Sans" panose="020B0503050203000203" pitchFamily="34" charset="0"/>
      <p:regular r:id="rId27"/>
      <p:bold r:id="rId28"/>
      <p:italic r:id="rId29"/>
      <p:boldItalic r:id="rId30"/>
    </p:embeddedFont>
    <p:embeddedFont>
      <p:font typeface="Outfit Medium" panose="020B0604020202020204" charset="0"/>
      <p:regular r:id="rId31"/>
    </p:embeddedFont>
    <p:embeddedFont>
      <p:font typeface="Tw Cen MT" panose="020B0602020104020603" pitchFamily="34" charset="0"/>
      <p:regular r:id="rId32"/>
      <p:bold r:id="rId33"/>
      <p:italic r:id="rId34"/>
      <p:boldItalic r:id="rId35"/>
    </p:embeddedFont>
    <p:embeddedFont>
      <p:font typeface="Tw Cen MT Condensed" panose="020B0606020104020203" pitchFamily="34" charset="0"/>
      <p:regular r:id="rId36"/>
      <p:bold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3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0D53C-F90B-487B-8269-29FF66ECF965}" type="doc">
      <dgm:prSet loTypeId="urn:microsoft.com/office/officeart/2005/8/layout/equation1" loCatId="process" qsTypeId="urn:microsoft.com/office/officeart/2005/8/quickstyle/simple1" qsCatId="simple" csTypeId="urn:microsoft.com/office/officeart/2005/8/colors/colorful1" csCatId="colorful" phldr="1"/>
      <dgm:spPr/>
      <dgm:t>
        <a:bodyPr/>
        <a:lstStyle/>
        <a:p>
          <a:endParaRPr lang="en-AU"/>
        </a:p>
      </dgm:t>
    </dgm:pt>
    <dgm:pt modelId="{46EEF603-A73B-4FD5-A0D0-BF721E72D8BE}">
      <dgm:prSet phldrT="[Text]" phldr="0" custT="1"/>
      <dgm:spPr/>
      <dgm:t>
        <a:bodyPr/>
        <a:lstStyle/>
        <a:p>
          <a:r>
            <a:rPr lang="en-AU" sz="2400" dirty="0"/>
            <a:t>Intro</a:t>
          </a:r>
        </a:p>
      </dgm:t>
    </dgm:pt>
    <dgm:pt modelId="{AB2F7F05-AD67-4B41-B643-1ACD9A8BCFD6}" type="parTrans" cxnId="{7DEE9090-37C7-41A8-8157-7CBB6E4BA502}">
      <dgm:prSet/>
      <dgm:spPr/>
      <dgm:t>
        <a:bodyPr/>
        <a:lstStyle/>
        <a:p>
          <a:endParaRPr lang="en-AU"/>
        </a:p>
      </dgm:t>
    </dgm:pt>
    <dgm:pt modelId="{2C135019-D29D-48CC-814E-C286CC615B63}" type="sibTrans" cxnId="{7DEE9090-37C7-41A8-8157-7CBB6E4BA502}">
      <dgm:prSet/>
      <dgm:spPr/>
      <dgm:t>
        <a:bodyPr/>
        <a:lstStyle/>
        <a:p>
          <a:endParaRPr lang="en-AU"/>
        </a:p>
      </dgm:t>
    </dgm:pt>
    <dgm:pt modelId="{2F8A02A9-FB48-442A-A241-2EBDC2B3783D}">
      <dgm:prSet phldrT="[Text]" phldr="0" custT="1"/>
      <dgm:spPr/>
      <dgm:t>
        <a:bodyPr/>
        <a:lstStyle/>
        <a:p>
          <a:r>
            <a:rPr lang="en-AU" sz="2400" dirty="0"/>
            <a:t>Audience</a:t>
          </a:r>
        </a:p>
      </dgm:t>
    </dgm:pt>
    <dgm:pt modelId="{F8AC9EF7-0C3C-4D6B-9D76-5756040FE13E}" type="parTrans" cxnId="{056C6E14-FE3A-4596-94DB-D160CD4D7325}">
      <dgm:prSet/>
      <dgm:spPr/>
      <dgm:t>
        <a:bodyPr/>
        <a:lstStyle/>
        <a:p>
          <a:endParaRPr lang="en-AU"/>
        </a:p>
      </dgm:t>
    </dgm:pt>
    <dgm:pt modelId="{29C960EB-BADE-43C7-8BCD-8C1311BEF273}" type="sibTrans" cxnId="{056C6E14-FE3A-4596-94DB-D160CD4D7325}">
      <dgm:prSet/>
      <dgm:spPr/>
      <dgm:t>
        <a:bodyPr/>
        <a:lstStyle/>
        <a:p>
          <a:endParaRPr lang="en-AU"/>
        </a:p>
      </dgm:t>
    </dgm:pt>
    <dgm:pt modelId="{F9F31071-5AB8-4D36-A774-A5C3A9CC33A5}">
      <dgm:prSet phldrT="[Text]" phldr="0" custT="1"/>
      <dgm:spPr/>
      <dgm:t>
        <a:bodyPr/>
        <a:lstStyle/>
        <a:p>
          <a:r>
            <a:rPr lang="en-AU" sz="2400" dirty="0"/>
            <a:t>EDA</a:t>
          </a:r>
        </a:p>
      </dgm:t>
    </dgm:pt>
    <dgm:pt modelId="{4D120D49-3F29-4699-8AEC-51275A18F7AB}" type="parTrans" cxnId="{943EF157-6A9E-4FED-9E0B-9D085C381F45}">
      <dgm:prSet/>
      <dgm:spPr/>
      <dgm:t>
        <a:bodyPr/>
        <a:lstStyle/>
        <a:p>
          <a:endParaRPr lang="en-AU"/>
        </a:p>
      </dgm:t>
    </dgm:pt>
    <dgm:pt modelId="{6C9FD797-9B15-4C3E-9A68-4E1754E8D8D1}" type="sibTrans" cxnId="{943EF157-6A9E-4FED-9E0B-9D085C381F45}">
      <dgm:prSet/>
      <dgm:spPr/>
      <dgm:t>
        <a:bodyPr/>
        <a:lstStyle/>
        <a:p>
          <a:endParaRPr lang="en-AU"/>
        </a:p>
      </dgm:t>
    </dgm:pt>
    <dgm:pt modelId="{E2376622-ED66-4D31-BA80-2B1CE736581F}">
      <dgm:prSet phldrT="[Text]" phldr="0" custT="1"/>
      <dgm:spPr/>
      <dgm:t>
        <a:bodyPr/>
        <a:lstStyle/>
        <a:p>
          <a:r>
            <a:rPr lang="en-AU" sz="2400" dirty="0"/>
            <a:t>ML Models</a:t>
          </a:r>
        </a:p>
      </dgm:t>
    </dgm:pt>
    <dgm:pt modelId="{DD737167-D08C-4C23-ADDB-4A80AC8EBBA6}" type="parTrans" cxnId="{BFBFC43F-626E-4146-8A54-E4A6A5DAD780}">
      <dgm:prSet/>
      <dgm:spPr/>
      <dgm:t>
        <a:bodyPr/>
        <a:lstStyle/>
        <a:p>
          <a:endParaRPr lang="en-AU"/>
        </a:p>
      </dgm:t>
    </dgm:pt>
    <dgm:pt modelId="{0E403660-B608-4C04-9A8C-D384BABE003A}" type="sibTrans" cxnId="{BFBFC43F-626E-4146-8A54-E4A6A5DAD780}">
      <dgm:prSet/>
      <dgm:spPr/>
      <dgm:t>
        <a:bodyPr/>
        <a:lstStyle/>
        <a:p>
          <a:endParaRPr lang="en-AU"/>
        </a:p>
      </dgm:t>
    </dgm:pt>
    <dgm:pt modelId="{775D982A-9D6A-43FD-9761-2BADFAD95830}">
      <dgm:prSet phldrT="[Text]" phldr="0" custT="1"/>
      <dgm:spPr/>
      <dgm:t>
        <a:bodyPr/>
        <a:lstStyle/>
        <a:p>
          <a:r>
            <a:rPr lang="en-AU" sz="2400" dirty="0"/>
            <a:t>Recommendations</a:t>
          </a:r>
        </a:p>
      </dgm:t>
    </dgm:pt>
    <dgm:pt modelId="{D8F6F8AB-0EE0-4E5A-ACE1-0B40CDD5F0CE}" type="parTrans" cxnId="{B190FC2D-C1BF-4B73-8972-1E7F4581B915}">
      <dgm:prSet/>
      <dgm:spPr/>
      <dgm:t>
        <a:bodyPr/>
        <a:lstStyle/>
        <a:p>
          <a:endParaRPr lang="en-AU"/>
        </a:p>
      </dgm:t>
    </dgm:pt>
    <dgm:pt modelId="{7B097A5B-C751-4BD1-B357-0F349AC21EEA}" type="sibTrans" cxnId="{B190FC2D-C1BF-4B73-8972-1E7F4581B915}">
      <dgm:prSet/>
      <dgm:spPr/>
      <dgm:t>
        <a:bodyPr/>
        <a:lstStyle/>
        <a:p>
          <a:endParaRPr lang="en-AU"/>
        </a:p>
      </dgm:t>
    </dgm:pt>
    <dgm:pt modelId="{634A6BD1-FCBD-409F-B171-60680E97B117}" type="pres">
      <dgm:prSet presAssocID="{B7C0D53C-F90B-487B-8269-29FF66ECF965}" presName="linearFlow" presStyleCnt="0">
        <dgm:presLayoutVars>
          <dgm:dir/>
          <dgm:resizeHandles val="exact"/>
        </dgm:presLayoutVars>
      </dgm:prSet>
      <dgm:spPr/>
    </dgm:pt>
    <dgm:pt modelId="{4D6F66D4-E929-411A-83F5-A5EEAC2AAF6D}" type="pres">
      <dgm:prSet presAssocID="{46EEF603-A73B-4FD5-A0D0-BF721E72D8BE}" presName="node" presStyleLbl="node1" presStyleIdx="0" presStyleCnt="5">
        <dgm:presLayoutVars>
          <dgm:bulletEnabled val="1"/>
        </dgm:presLayoutVars>
      </dgm:prSet>
      <dgm:spPr/>
    </dgm:pt>
    <dgm:pt modelId="{A7B20178-17C5-47CD-9356-A270AA7A079C}" type="pres">
      <dgm:prSet presAssocID="{2C135019-D29D-48CC-814E-C286CC615B63}" presName="spacerL" presStyleCnt="0"/>
      <dgm:spPr/>
    </dgm:pt>
    <dgm:pt modelId="{EB6D8931-5C55-4C9E-810D-40FD2546316A}" type="pres">
      <dgm:prSet presAssocID="{2C135019-D29D-48CC-814E-C286CC615B63}" presName="sibTrans" presStyleLbl="sibTrans2D1" presStyleIdx="0" presStyleCnt="4"/>
      <dgm:spPr/>
    </dgm:pt>
    <dgm:pt modelId="{E4606CD0-33F1-4918-B773-53A5C0CD36DF}" type="pres">
      <dgm:prSet presAssocID="{2C135019-D29D-48CC-814E-C286CC615B63}" presName="spacerR" presStyleCnt="0"/>
      <dgm:spPr/>
    </dgm:pt>
    <dgm:pt modelId="{A1826D98-8A41-4920-B2C8-FC07C61E7CF2}" type="pres">
      <dgm:prSet presAssocID="{2F8A02A9-FB48-442A-A241-2EBDC2B3783D}" presName="node" presStyleLbl="node1" presStyleIdx="1" presStyleCnt="5">
        <dgm:presLayoutVars>
          <dgm:bulletEnabled val="1"/>
        </dgm:presLayoutVars>
      </dgm:prSet>
      <dgm:spPr/>
    </dgm:pt>
    <dgm:pt modelId="{5A2CB303-F99C-4E98-A89D-944D6B40A137}" type="pres">
      <dgm:prSet presAssocID="{29C960EB-BADE-43C7-8BCD-8C1311BEF273}" presName="spacerL" presStyleCnt="0"/>
      <dgm:spPr/>
    </dgm:pt>
    <dgm:pt modelId="{18FD3E56-7392-4D97-A3D7-116BF177A41A}" type="pres">
      <dgm:prSet presAssocID="{29C960EB-BADE-43C7-8BCD-8C1311BEF273}" presName="sibTrans" presStyleLbl="sibTrans2D1" presStyleIdx="1" presStyleCnt="4"/>
      <dgm:spPr/>
    </dgm:pt>
    <dgm:pt modelId="{4DE57A4C-3802-425A-AC1A-C8A73AAF0313}" type="pres">
      <dgm:prSet presAssocID="{29C960EB-BADE-43C7-8BCD-8C1311BEF273}" presName="spacerR" presStyleCnt="0"/>
      <dgm:spPr/>
    </dgm:pt>
    <dgm:pt modelId="{92353774-9662-4F12-8D38-20366330469B}" type="pres">
      <dgm:prSet presAssocID="{F9F31071-5AB8-4D36-A774-A5C3A9CC33A5}" presName="node" presStyleLbl="node1" presStyleIdx="2" presStyleCnt="5">
        <dgm:presLayoutVars>
          <dgm:bulletEnabled val="1"/>
        </dgm:presLayoutVars>
      </dgm:prSet>
      <dgm:spPr/>
    </dgm:pt>
    <dgm:pt modelId="{340E8284-372A-4C8F-A49C-6ADA1AF44CED}" type="pres">
      <dgm:prSet presAssocID="{6C9FD797-9B15-4C3E-9A68-4E1754E8D8D1}" presName="spacerL" presStyleCnt="0"/>
      <dgm:spPr/>
    </dgm:pt>
    <dgm:pt modelId="{C3114955-5038-46AB-A7F2-E082B7149194}" type="pres">
      <dgm:prSet presAssocID="{6C9FD797-9B15-4C3E-9A68-4E1754E8D8D1}" presName="sibTrans" presStyleLbl="sibTrans2D1" presStyleIdx="2" presStyleCnt="4"/>
      <dgm:spPr/>
    </dgm:pt>
    <dgm:pt modelId="{FC4C29D8-C79D-4905-9883-5718BDB8D596}" type="pres">
      <dgm:prSet presAssocID="{6C9FD797-9B15-4C3E-9A68-4E1754E8D8D1}" presName="spacerR" presStyleCnt="0"/>
      <dgm:spPr/>
    </dgm:pt>
    <dgm:pt modelId="{22BE4D03-141D-431C-8443-DE6B44E6221B}" type="pres">
      <dgm:prSet presAssocID="{E2376622-ED66-4D31-BA80-2B1CE736581F}" presName="node" presStyleLbl="node1" presStyleIdx="3" presStyleCnt="5">
        <dgm:presLayoutVars>
          <dgm:bulletEnabled val="1"/>
        </dgm:presLayoutVars>
      </dgm:prSet>
      <dgm:spPr/>
    </dgm:pt>
    <dgm:pt modelId="{D426B748-3280-4EF0-8E23-68E73F062574}" type="pres">
      <dgm:prSet presAssocID="{0E403660-B608-4C04-9A8C-D384BABE003A}" presName="spacerL" presStyleCnt="0"/>
      <dgm:spPr/>
    </dgm:pt>
    <dgm:pt modelId="{242BB877-D9B5-4657-A738-9955FD0894A5}" type="pres">
      <dgm:prSet presAssocID="{0E403660-B608-4C04-9A8C-D384BABE003A}" presName="sibTrans" presStyleLbl="sibTrans2D1" presStyleIdx="3" presStyleCnt="4"/>
      <dgm:spPr/>
    </dgm:pt>
    <dgm:pt modelId="{E458FA74-87D5-4F75-86B2-9A56A01D3B35}" type="pres">
      <dgm:prSet presAssocID="{0E403660-B608-4C04-9A8C-D384BABE003A}" presName="spacerR" presStyleCnt="0"/>
      <dgm:spPr/>
    </dgm:pt>
    <dgm:pt modelId="{AA1A2D56-0D62-43AD-AF4E-8221F33FA01F}" type="pres">
      <dgm:prSet presAssocID="{775D982A-9D6A-43FD-9761-2BADFAD95830}" presName="node" presStyleLbl="node1" presStyleIdx="4" presStyleCnt="5">
        <dgm:presLayoutVars>
          <dgm:bulletEnabled val="1"/>
        </dgm:presLayoutVars>
      </dgm:prSet>
      <dgm:spPr>
        <a:prstGeom prst="can">
          <a:avLst/>
        </a:prstGeom>
      </dgm:spPr>
    </dgm:pt>
  </dgm:ptLst>
  <dgm:cxnLst>
    <dgm:cxn modelId="{AE8E2C08-36E9-4B97-A8B4-D33C4C27E0D3}" type="presOf" srcId="{E2376622-ED66-4D31-BA80-2B1CE736581F}" destId="{22BE4D03-141D-431C-8443-DE6B44E6221B}" srcOrd="0" destOrd="0" presId="urn:microsoft.com/office/officeart/2005/8/layout/equation1"/>
    <dgm:cxn modelId="{056C6E14-FE3A-4596-94DB-D160CD4D7325}" srcId="{B7C0D53C-F90B-487B-8269-29FF66ECF965}" destId="{2F8A02A9-FB48-442A-A241-2EBDC2B3783D}" srcOrd="1" destOrd="0" parTransId="{F8AC9EF7-0C3C-4D6B-9D76-5756040FE13E}" sibTransId="{29C960EB-BADE-43C7-8BCD-8C1311BEF273}"/>
    <dgm:cxn modelId="{B190FC2D-C1BF-4B73-8972-1E7F4581B915}" srcId="{B7C0D53C-F90B-487B-8269-29FF66ECF965}" destId="{775D982A-9D6A-43FD-9761-2BADFAD95830}" srcOrd="4" destOrd="0" parTransId="{D8F6F8AB-0EE0-4E5A-ACE1-0B40CDD5F0CE}" sibTransId="{7B097A5B-C751-4BD1-B357-0F349AC21EEA}"/>
    <dgm:cxn modelId="{BFBFC43F-626E-4146-8A54-E4A6A5DAD780}" srcId="{B7C0D53C-F90B-487B-8269-29FF66ECF965}" destId="{E2376622-ED66-4D31-BA80-2B1CE736581F}" srcOrd="3" destOrd="0" parTransId="{DD737167-D08C-4C23-ADDB-4A80AC8EBBA6}" sibTransId="{0E403660-B608-4C04-9A8C-D384BABE003A}"/>
    <dgm:cxn modelId="{943EF157-6A9E-4FED-9E0B-9D085C381F45}" srcId="{B7C0D53C-F90B-487B-8269-29FF66ECF965}" destId="{F9F31071-5AB8-4D36-A774-A5C3A9CC33A5}" srcOrd="2" destOrd="0" parTransId="{4D120D49-3F29-4699-8AEC-51275A18F7AB}" sibTransId="{6C9FD797-9B15-4C3E-9A68-4E1754E8D8D1}"/>
    <dgm:cxn modelId="{35EC957D-E59E-4718-9F71-CD5934E1C626}" type="presOf" srcId="{46EEF603-A73B-4FD5-A0D0-BF721E72D8BE}" destId="{4D6F66D4-E929-411A-83F5-A5EEAC2AAF6D}" srcOrd="0" destOrd="0" presId="urn:microsoft.com/office/officeart/2005/8/layout/equation1"/>
    <dgm:cxn modelId="{1A618783-6333-4C73-A703-00156140E420}" type="presOf" srcId="{2F8A02A9-FB48-442A-A241-2EBDC2B3783D}" destId="{A1826D98-8A41-4920-B2C8-FC07C61E7CF2}" srcOrd="0" destOrd="0" presId="urn:microsoft.com/office/officeart/2005/8/layout/equation1"/>
    <dgm:cxn modelId="{B2FB5A84-8645-4BFA-A7B4-0246C6A58285}" type="presOf" srcId="{6C9FD797-9B15-4C3E-9A68-4E1754E8D8D1}" destId="{C3114955-5038-46AB-A7F2-E082B7149194}" srcOrd="0" destOrd="0" presId="urn:microsoft.com/office/officeart/2005/8/layout/equation1"/>
    <dgm:cxn modelId="{7DEE9090-37C7-41A8-8157-7CBB6E4BA502}" srcId="{B7C0D53C-F90B-487B-8269-29FF66ECF965}" destId="{46EEF603-A73B-4FD5-A0D0-BF721E72D8BE}" srcOrd="0" destOrd="0" parTransId="{AB2F7F05-AD67-4B41-B643-1ACD9A8BCFD6}" sibTransId="{2C135019-D29D-48CC-814E-C286CC615B63}"/>
    <dgm:cxn modelId="{596E0AA0-2A0B-4118-BE2E-11FDA3B01DD7}" type="presOf" srcId="{29C960EB-BADE-43C7-8BCD-8C1311BEF273}" destId="{18FD3E56-7392-4D97-A3D7-116BF177A41A}" srcOrd="0" destOrd="0" presId="urn:microsoft.com/office/officeart/2005/8/layout/equation1"/>
    <dgm:cxn modelId="{AF6B84C5-881F-45F3-9C77-832A674E7C37}" type="presOf" srcId="{0E403660-B608-4C04-9A8C-D384BABE003A}" destId="{242BB877-D9B5-4657-A738-9955FD0894A5}" srcOrd="0" destOrd="0" presId="urn:microsoft.com/office/officeart/2005/8/layout/equation1"/>
    <dgm:cxn modelId="{9426CBD0-7EB1-4A42-A4F9-B50AE41C9D6B}" type="presOf" srcId="{F9F31071-5AB8-4D36-A774-A5C3A9CC33A5}" destId="{92353774-9662-4F12-8D38-20366330469B}" srcOrd="0" destOrd="0" presId="urn:microsoft.com/office/officeart/2005/8/layout/equation1"/>
    <dgm:cxn modelId="{FF0B35D1-0519-454D-B531-5BC10C351687}" type="presOf" srcId="{775D982A-9D6A-43FD-9761-2BADFAD95830}" destId="{AA1A2D56-0D62-43AD-AF4E-8221F33FA01F}" srcOrd="0" destOrd="0" presId="urn:microsoft.com/office/officeart/2005/8/layout/equation1"/>
    <dgm:cxn modelId="{9CCE6BD2-5E2C-40F2-89A9-997C7C68E9D7}" type="presOf" srcId="{B7C0D53C-F90B-487B-8269-29FF66ECF965}" destId="{634A6BD1-FCBD-409F-B171-60680E97B117}" srcOrd="0" destOrd="0" presId="urn:microsoft.com/office/officeart/2005/8/layout/equation1"/>
    <dgm:cxn modelId="{61BA20FB-96DD-40E6-9AF6-86E988C7905B}" type="presOf" srcId="{2C135019-D29D-48CC-814E-C286CC615B63}" destId="{EB6D8931-5C55-4C9E-810D-40FD2546316A}" srcOrd="0" destOrd="0" presId="urn:microsoft.com/office/officeart/2005/8/layout/equation1"/>
    <dgm:cxn modelId="{8F325F9D-F798-4C19-95D8-25558EA62285}" type="presParOf" srcId="{634A6BD1-FCBD-409F-B171-60680E97B117}" destId="{4D6F66D4-E929-411A-83F5-A5EEAC2AAF6D}" srcOrd="0" destOrd="0" presId="urn:microsoft.com/office/officeart/2005/8/layout/equation1"/>
    <dgm:cxn modelId="{25ED03A9-15FC-4743-84E4-5E135689EB48}" type="presParOf" srcId="{634A6BD1-FCBD-409F-B171-60680E97B117}" destId="{A7B20178-17C5-47CD-9356-A270AA7A079C}" srcOrd="1" destOrd="0" presId="urn:microsoft.com/office/officeart/2005/8/layout/equation1"/>
    <dgm:cxn modelId="{3C595566-2D2A-4E7C-B958-ABBE969825E2}" type="presParOf" srcId="{634A6BD1-FCBD-409F-B171-60680E97B117}" destId="{EB6D8931-5C55-4C9E-810D-40FD2546316A}" srcOrd="2" destOrd="0" presId="urn:microsoft.com/office/officeart/2005/8/layout/equation1"/>
    <dgm:cxn modelId="{309367CD-A067-4197-9F6B-FFCBBB333E56}" type="presParOf" srcId="{634A6BD1-FCBD-409F-B171-60680E97B117}" destId="{E4606CD0-33F1-4918-B773-53A5C0CD36DF}" srcOrd="3" destOrd="0" presId="urn:microsoft.com/office/officeart/2005/8/layout/equation1"/>
    <dgm:cxn modelId="{22CE27FC-3B0A-45C0-95C5-7BE66CE5CEAA}" type="presParOf" srcId="{634A6BD1-FCBD-409F-B171-60680E97B117}" destId="{A1826D98-8A41-4920-B2C8-FC07C61E7CF2}" srcOrd="4" destOrd="0" presId="urn:microsoft.com/office/officeart/2005/8/layout/equation1"/>
    <dgm:cxn modelId="{BE9476C2-7B21-418E-857C-CC13F60C0B0C}" type="presParOf" srcId="{634A6BD1-FCBD-409F-B171-60680E97B117}" destId="{5A2CB303-F99C-4E98-A89D-944D6B40A137}" srcOrd="5" destOrd="0" presId="urn:microsoft.com/office/officeart/2005/8/layout/equation1"/>
    <dgm:cxn modelId="{ECB5AF38-4F86-4D77-9961-CDD5166F771F}" type="presParOf" srcId="{634A6BD1-FCBD-409F-B171-60680E97B117}" destId="{18FD3E56-7392-4D97-A3D7-116BF177A41A}" srcOrd="6" destOrd="0" presId="urn:microsoft.com/office/officeart/2005/8/layout/equation1"/>
    <dgm:cxn modelId="{98761067-348B-4112-A695-D305E93041FF}" type="presParOf" srcId="{634A6BD1-FCBD-409F-B171-60680E97B117}" destId="{4DE57A4C-3802-425A-AC1A-C8A73AAF0313}" srcOrd="7" destOrd="0" presId="urn:microsoft.com/office/officeart/2005/8/layout/equation1"/>
    <dgm:cxn modelId="{E686B288-87FE-4749-9696-16D5CC58ECE2}" type="presParOf" srcId="{634A6BD1-FCBD-409F-B171-60680E97B117}" destId="{92353774-9662-4F12-8D38-20366330469B}" srcOrd="8" destOrd="0" presId="urn:microsoft.com/office/officeart/2005/8/layout/equation1"/>
    <dgm:cxn modelId="{402D0E32-E61C-4D63-8CDA-5E4D0B90199F}" type="presParOf" srcId="{634A6BD1-FCBD-409F-B171-60680E97B117}" destId="{340E8284-372A-4C8F-A49C-6ADA1AF44CED}" srcOrd="9" destOrd="0" presId="urn:microsoft.com/office/officeart/2005/8/layout/equation1"/>
    <dgm:cxn modelId="{B5946048-2331-45E3-BB79-57D4318AF849}" type="presParOf" srcId="{634A6BD1-FCBD-409F-B171-60680E97B117}" destId="{C3114955-5038-46AB-A7F2-E082B7149194}" srcOrd="10" destOrd="0" presId="urn:microsoft.com/office/officeart/2005/8/layout/equation1"/>
    <dgm:cxn modelId="{3D2E6348-A3B8-45DB-A750-8753848AC49B}" type="presParOf" srcId="{634A6BD1-FCBD-409F-B171-60680E97B117}" destId="{FC4C29D8-C79D-4905-9883-5718BDB8D596}" srcOrd="11" destOrd="0" presId="urn:microsoft.com/office/officeart/2005/8/layout/equation1"/>
    <dgm:cxn modelId="{FD4BD95F-13F3-4804-9F0A-C9DEE1E9EA70}" type="presParOf" srcId="{634A6BD1-FCBD-409F-B171-60680E97B117}" destId="{22BE4D03-141D-431C-8443-DE6B44E6221B}" srcOrd="12" destOrd="0" presId="urn:microsoft.com/office/officeart/2005/8/layout/equation1"/>
    <dgm:cxn modelId="{11A456EC-961D-4D40-9058-2DF6D9C066B6}" type="presParOf" srcId="{634A6BD1-FCBD-409F-B171-60680E97B117}" destId="{D426B748-3280-4EF0-8E23-68E73F062574}" srcOrd="13" destOrd="0" presId="urn:microsoft.com/office/officeart/2005/8/layout/equation1"/>
    <dgm:cxn modelId="{3C5C4B90-0D44-4A15-B83B-D879722EBFEF}" type="presParOf" srcId="{634A6BD1-FCBD-409F-B171-60680E97B117}" destId="{242BB877-D9B5-4657-A738-9955FD0894A5}" srcOrd="14" destOrd="0" presId="urn:microsoft.com/office/officeart/2005/8/layout/equation1"/>
    <dgm:cxn modelId="{AAF4FDF2-12EC-4313-AFE5-1E459B77D8BA}" type="presParOf" srcId="{634A6BD1-FCBD-409F-B171-60680E97B117}" destId="{E458FA74-87D5-4F75-86B2-9A56A01D3B35}" srcOrd="15" destOrd="0" presId="urn:microsoft.com/office/officeart/2005/8/layout/equation1"/>
    <dgm:cxn modelId="{C8784202-9112-43BB-BE44-9CFEF9ED3990}" type="presParOf" srcId="{634A6BD1-FCBD-409F-B171-60680E97B117}" destId="{AA1A2D56-0D62-43AD-AF4E-8221F33FA01F}" srcOrd="16"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F66D4-E929-411A-83F5-A5EEAC2AAF6D}">
      <dsp:nvSpPr>
        <dsp:cNvPr id="0" name=""/>
        <dsp:cNvSpPr/>
      </dsp:nvSpPr>
      <dsp:spPr>
        <a:xfrm>
          <a:off x="13209" y="1799769"/>
          <a:ext cx="1784394" cy="178439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Intro</a:t>
          </a:r>
        </a:p>
      </dsp:txBody>
      <dsp:txXfrm>
        <a:off x="274527" y="2061087"/>
        <a:ext cx="1261758" cy="1261758"/>
      </dsp:txXfrm>
    </dsp:sp>
    <dsp:sp modelId="{EB6D8931-5C55-4C9E-810D-40FD2546316A}">
      <dsp:nvSpPr>
        <dsp:cNvPr id="0" name=""/>
        <dsp:cNvSpPr/>
      </dsp:nvSpPr>
      <dsp:spPr>
        <a:xfrm>
          <a:off x="1942496" y="2174492"/>
          <a:ext cx="1034948" cy="1034948"/>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AU" sz="1900" kern="1200"/>
        </a:p>
      </dsp:txBody>
      <dsp:txXfrm>
        <a:off x="2079678" y="2570256"/>
        <a:ext cx="760584" cy="243420"/>
      </dsp:txXfrm>
    </dsp:sp>
    <dsp:sp modelId="{A1826D98-8A41-4920-B2C8-FC07C61E7CF2}">
      <dsp:nvSpPr>
        <dsp:cNvPr id="0" name=""/>
        <dsp:cNvSpPr/>
      </dsp:nvSpPr>
      <dsp:spPr>
        <a:xfrm>
          <a:off x="3122338" y="1799769"/>
          <a:ext cx="1784394" cy="178439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Audience</a:t>
          </a:r>
        </a:p>
      </dsp:txBody>
      <dsp:txXfrm>
        <a:off x="3383656" y="2061087"/>
        <a:ext cx="1261758" cy="1261758"/>
      </dsp:txXfrm>
    </dsp:sp>
    <dsp:sp modelId="{18FD3E56-7392-4D97-A3D7-116BF177A41A}">
      <dsp:nvSpPr>
        <dsp:cNvPr id="0" name=""/>
        <dsp:cNvSpPr/>
      </dsp:nvSpPr>
      <dsp:spPr>
        <a:xfrm>
          <a:off x="5051626" y="2174492"/>
          <a:ext cx="1034948" cy="1034948"/>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AU" sz="1900" kern="1200"/>
        </a:p>
      </dsp:txBody>
      <dsp:txXfrm>
        <a:off x="5188808" y="2570256"/>
        <a:ext cx="760584" cy="243420"/>
      </dsp:txXfrm>
    </dsp:sp>
    <dsp:sp modelId="{92353774-9662-4F12-8D38-20366330469B}">
      <dsp:nvSpPr>
        <dsp:cNvPr id="0" name=""/>
        <dsp:cNvSpPr/>
      </dsp:nvSpPr>
      <dsp:spPr>
        <a:xfrm>
          <a:off x="6231468" y="1799769"/>
          <a:ext cx="1784394" cy="178439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EDA</a:t>
          </a:r>
        </a:p>
      </dsp:txBody>
      <dsp:txXfrm>
        <a:off x="6492786" y="2061087"/>
        <a:ext cx="1261758" cy="1261758"/>
      </dsp:txXfrm>
    </dsp:sp>
    <dsp:sp modelId="{C3114955-5038-46AB-A7F2-E082B7149194}">
      <dsp:nvSpPr>
        <dsp:cNvPr id="0" name=""/>
        <dsp:cNvSpPr/>
      </dsp:nvSpPr>
      <dsp:spPr>
        <a:xfrm>
          <a:off x="8160755" y="2174492"/>
          <a:ext cx="1034948" cy="1034948"/>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AU" sz="1900" kern="1200"/>
        </a:p>
      </dsp:txBody>
      <dsp:txXfrm>
        <a:off x="8297937" y="2570256"/>
        <a:ext cx="760584" cy="243420"/>
      </dsp:txXfrm>
    </dsp:sp>
    <dsp:sp modelId="{22BE4D03-141D-431C-8443-DE6B44E6221B}">
      <dsp:nvSpPr>
        <dsp:cNvPr id="0" name=""/>
        <dsp:cNvSpPr/>
      </dsp:nvSpPr>
      <dsp:spPr>
        <a:xfrm>
          <a:off x="9340597" y="1799769"/>
          <a:ext cx="1784394" cy="1784394"/>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ML Models</a:t>
          </a:r>
        </a:p>
      </dsp:txBody>
      <dsp:txXfrm>
        <a:off x="9601915" y="2061087"/>
        <a:ext cx="1261758" cy="1261758"/>
      </dsp:txXfrm>
    </dsp:sp>
    <dsp:sp modelId="{242BB877-D9B5-4657-A738-9955FD0894A5}">
      <dsp:nvSpPr>
        <dsp:cNvPr id="0" name=""/>
        <dsp:cNvSpPr/>
      </dsp:nvSpPr>
      <dsp:spPr>
        <a:xfrm>
          <a:off x="11269885" y="2174492"/>
          <a:ext cx="1034948" cy="1034948"/>
        </a:xfrm>
        <a:prstGeom prst="mathEqual">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AU" sz="4800" kern="1200"/>
        </a:p>
      </dsp:txBody>
      <dsp:txXfrm>
        <a:off x="11407067" y="2387691"/>
        <a:ext cx="760584" cy="608550"/>
      </dsp:txXfrm>
    </dsp:sp>
    <dsp:sp modelId="{AA1A2D56-0D62-43AD-AF4E-8221F33FA01F}">
      <dsp:nvSpPr>
        <dsp:cNvPr id="0" name=""/>
        <dsp:cNvSpPr/>
      </dsp:nvSpPr>
      <dsp:spPr>
        <a:xfrm>
          <a:off x="12449726" y="1799769"/>
          <a:ext cx="1784394" cy="1784394"/>
        </a:xfrm>
        <a:prstGeom prst="ca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kern="1200" dirty="0"/>
            <a:t>Recommendations</a:t>
          </a:r>
        </a:p>
      </dsp:txBody>
      <dsp:txXfrm>
        <a:off x="12449726" y="2245868"/>
        <a:ext cx="1784394" cy="111524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37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E50A-08D0-A556-B484-BE4FD08B0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ED4F3-6088-C48C-4085-36FA35847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0CD38-B366-37F4-9B0B-F9D479F5F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44C38D-B506-4237-86DB-385DD5B29A8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862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DF617-48C8-9D02-B36F-D37FDA154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59A4C-354E-F995-134A-A99AF58B1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F045-9E23-CC46-21B9-48B4079F17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17AA8B-6F4D-DF85-E04D-9586C193B0B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1242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9B327-535E-0105-A8E5-EDC46C7AC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58B90C-FDB1-217F-A5CF-0ABC62209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2A9AE-9EA7-5AC3-88F3-4C1C83690D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08B97D-65F9-1B8E-BD59-B9172AC75D54}"/>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42337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F87DE-68B2-97F4-1CD7-5C566E911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050E5-2F73-51B4-B72E-10C9D47CFC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9C809-0003-FA57-8C93-1852752019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E85F9A-257C-69F5-B81F-328826F76A6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12760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7BF86-2D59-7966-1EAB-FA0C6E4BB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309C15-1A4A-DAC1-0575-B4EEA66BE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F8D0B-8010-92F2-80E4-948160B468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4941BC-C10B-94A2-EB77-E39FAE995DFC}"/>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117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FE321-CAD0-ADED-7243-E907F37E9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BB6C8-6F7D-782F-561C-E7E9761D5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EAB4D-E5F0-7129-5122-CFD08D74A8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987407-A1BA-4C8C-6CFE-DE52889F03D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26414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88B93-20AD-DFA9-D663-8D0C30243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51F51-29AF-E4E4-A28F-0E730B47E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4907D-A970-0663-D4CB-0D576B317E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A4164C-4502-4807-7FC4-866259C7FD14}"/>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46034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09660-18A7-4D41-D264-8115A009A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EE52C-317E-03AC-4BE8-6453880AE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1919F-BA53-D832-9E5D-3F4E423AD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3FD9BB-7F73-D320-2589-79EFB55178E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298911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214C-84E7-4A96-4D57-C36614AF1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8A89D-BF28-BE5B-83DF-B9CB2861C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26835-05FF-B367-9D16-A1158C493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68747A-9442-B1C0-2881-2009DC8546A2}"/>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936476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26924-B7DE-0A57-D7A9-63CBD080A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25F02-281F-003E-0BAD-F60CEEEE1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77ADB-5A64-DC06-4A12-A1E1FB1E08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D1FC85-E30B-F9D8-D645-145F387128B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9263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45B70-C55D-0E17-D081-25FDBC48F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63CD-A6E2-E2E4-A840-0F8637A19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965BD-027B-6860-1DAA-04B4A66523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9F02E-7EB1-E250-1445-FBA5C197E56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8092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D6E1-37AA-FE31-FCF8-7F8FE1B26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52009-C0B9-BEA5-1C02-7F391CC13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61C76-B400-1DC8-69A9-6CADDBC001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89497-51D2-B0C2-6269-6F306F8AB4D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3776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9D78B-4974-7BF1-0C15-B828000C1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CB940-E765-887A-0B9A-D3EC214570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706D5-7BBA-3E2E-65DD-E8633F599E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37D571-5CA4-92A0-0A5F-616D77EF191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0928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764DE79-268F-4C1A-8933-263129D2AF90}" type="datetimeFigureOut">
              <a:rPr lang="en-US" smtClean="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712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2420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942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117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74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6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672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8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524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928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68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359317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11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36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4996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9757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154696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230015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391982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82209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38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C764DE79-268F-4C1A-8933-263129D2AF90}" type="datetimeFigureOut">
              <a:rPr lang="en-US" smtClean="0"/>
              <a:t>10/21/2025</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8F63A3B-78C7-47BE-AE5E-E10140E04643}" type="slidenum">
              <a:rPr lang="en-US" smtClean="0"/>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67911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14400" y="991588"/>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626742" cy="822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duotone>
              <a:schemeClr val="bg2">
                <a:shade val="45000"/>
                <a:satMod val="135000"/>
              </a:schemeClr>
              <a:prstClr val="white"/>
            </a:duotone>
            <a:alphaModFix amt="35000"/>
          </a:blip>
          <a:srcRect t="37721" b="24723"/>
          <a:stretch>
            <a:fillRect/>
          </a:stretch>
        </p:blipFill>
        <p:spPr>
          <a:xfrm>
            <a:off x="20" y="-1"/>
            <a:ext cx="14626722" cy="8229599"/>
          </a:xfrm>
          <a:prstGeom prst="rect">
            <a:avLst/>
          </a:prstGeom>
        </p:spPr>
      </p:pic>
      <p:sp>
        <p:nvSpPr>
          <p:cNvPr id="3" name="Text 0"/>
          <p:cNvSpPr/>
          <p:nvPr/>
        </p:nvSpPr>
        <p:spPr>
          <a:xfrm>
            <a:off x="772160" y="772160"/>
            <a:ext cx="4421324" cy="6685279"/>
          </a:xfrm>
          <a:prstGeom prst="rect">
            <a:avLst/>
          </a:prstGeom>
        </p:spPr>
        <p:txBody>
          <a:bodyPr vert="horz" lIns="91440" tIns="45720" rIns="91440" bIns="45720" rtlCol="0" anchor="ctr">
            <a:normAutofit/>
          </a:bodyPr>
          <a:lstStyle/>
          <a:p>
            <a:pPr algn="r" defTabSz="914400">
              <a:lnSpc>
                <a:spcPct val="80000"/>
              </a:lnSpc>
              <a:spcBef>
                <a:spcPct val="0"/>
              </a:spcBef>
              <a:spcAft>
                <a:spcPts val="600"/>
              </a:spcAft>
            </a:pPr>
            <a:r>
              <a:rPr lang="en-US" sz="5000" b="1" cap="all" spc="100" dirty="0">
                <a:solidFill>
                  <a:schemeClr val="tx1">
                    <a:lumMod val="95000"/>
                    <a:lumOff val="5000"/>
                  </a:schemeClr>
                </a:solidFill>
                <a:latin typeface="Berlin Sans FB Demi" panose="020E0802020502020306" pitchFamily="34" charset="0"/>
                <a:ea typeface="+mj-ea"/>
                <a:cs typeface="+mj-cs"/>
              </a:rPr>
              <a:t>Tech Gadget Usage and Mental Wellbeing</a:t>
            </a:r>
          </a:p>
          <a:p>
            <a:pPr marL="0" indent="0" algn="r" defTabSz="914400">
              <a:lnSpc>
                <a:spcPct val="80000"/>
              </a:lnSpc>
              <a:spcBef>
                <a:spcPct val="0"/>
              </a:spcBef>
              <a:spcAft>
                <a:spcPts val="600"/>
              </a:spcAft>
            </a:pPr>
            <a:endParaRPr lang="en-US" sz="5000" cap="all" spc="100" dirty="0">
              <a:solidFill>
                <a:schemeClr val="tx1">
                  <a:lumMod val="95000"/>
                  <a:lumOff val="5000"/>
                </a:schemeClr>
              </a:solidFill>
              <a:latin typeface="+mj-lt"/>
              <a:ea typeface="+mj-ea"/>
              <a:cs typeface="+mj-cs"/>
            </a:endParaRPr>
          </a:p>
        </p:txBody>
      </p:sp>
      <p:cxnSp>
        <p:nvCxnSpPr>
          <p:cNvPr id="15" name="Straight Connector 1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79574" y="2194560"/>
            <a:ext cx="0" cy="38404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23AF1334-CF4C-041E-94A7-7D62EF6B8F4B}"/>
              </a:ext>
            </a:extLst>
          </p:cNvPr>
          <p:cNvSpPr txBox="1">
            <a:spLocks/>
          </p:cNvSpPr>
          <p:nvPr/>
        </p:nvSpPr>
        <p:spPr>
          <a:xfrm>
            <a:off x="5965645" y="772160"/>
            <a:ext cx="7888934" cy="6685279"/>
          </a:xfrm>
          <a:prstGeom prst="rect">
            <a:avLst/>
          </a:prstGeom>
        </p:spPr>
        <p:txBody>
          <a:bodyPr vert="horz" lIns="45720" tIns="45720" rIns="4572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Clr>
                <a:schemeClr val="accent1"/>
              </a:buClr>
              <a:buNone/>
            </a:pPr>
            <a:r>
              <a:rPr lang="en-US" dirty="0"/>
              <a:t>Aaron Tan</a:t>
            </a:r>
          </a:p>
          <a:p>
            <a:pPr marL="0" indent="0">
              <a:lnSpc>
                <a:spcPct val="90000"/>
              </a:lnSpc>
              <a:buClr>
                <a:schemeClr val="accent1"/>
              </a:buClr>
              <a:buNone/>
            </a:pPr>
            <a:r>
              <a:rPr lang="en-US" i="1" dirty="0"/>
              <a:t>Mini-Project 2</a:t>
            </a:r>
          </a:p>
          <a:p>
            <a:pPr marL="0" indent="0">
              <a:lnSpc>
                <a:spcPct val="90000"/>
              </a:lnSpc>
              <a:buClr>
                <a:schemeClr val="accent1"/>
              </a:buClr>
              <a:buNone/>
            </a:pPr>
            <a:r>
              <a:rPr lang="en-US" b="1" dirty="0"/>
              <a:t>#2025-07-08-ds-pt-wa-sg</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0E3BD-9BE9-4467-A758-BAA250B87CB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652F1FB-4551-CBD7-5863-47C3FE312FBC}"/>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 Agenda</a:t>
            </a:r>
            <a:endParaRPr lang="en-US" sz="6150" dirty="0"/>
          </a:p>
        </p:txBody>
      </p:sp>
      <p:sp>
        <p:nvSpPr>
          <p:cNvPr id="5" name="Text 2">
            <a:extLst>
              <a:ext uri="{FF2B5EF4-FFF2-40B4-BE49-F238E27FC236}">
                <a16:creationId xmlns:a16="http://schemas.microsoft.com/office/drawing/2014/main" id="{BC9EBA8E-7503-795C-D247-721D52E9358A}"/>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
        <p:nvSpPr>
          <p:cNvPr id="6" name="Text 1">
            <a:extLst>
              <a:ext uri="{FF2B5EF4-FFF2-40B4-BE49-F238E27FC236}">
                <a16:creationId xmlns:a16="http://schemas.microsoft.com/office/drawing/2014/main" id="{4CD41F43-4DE1-0DD7-4C5C-905A0A88F4B6}"/>
              </a:ext>
            </a:extLst>
          </p:cNvPr>
          <p:cNvSpPr/>
          <p:nvPr/>
        </p:nvSpPr>
        <p:spPr>
          <a:xfrm>
            <a:off x="1124866" y="2160849"/>
            <a:ext cx="6190334" cy="787303"/>
          </a:xfrm>
          <a:prstGeom prst="rect">
            <a:avLst/>
          </a:prstGeom>
          <a:noFill/>
          <a:ln/>
        </p:spPr>
        <p:txBody>
          <a:bodyPr wrap="none" lIns="0" tIns="0" rIns="0" bIns="0" rtlCol="0" anchor="t"/>
          <a:lstStyle/>
          <a:p>
            <a:pPr marL="0" indent="0" algn="l">
              <a:lnSpc>
                <a:spcPts val="3300"/>
              </a:lnSpc>
              <a:buNone/>
            </a:pPr>
            <a:endParaRPr lang="en-US" sz="3200" dirty="0"/>
          </a:p>
        </p:txBody>
      </p:sp>
      <p:sp>
        <p:nvSpPr>
          <p:cNvPr id="7" name="Text 2">
            <a:extLst>
              <a:ext uri="{FF2B5EF4-FFF2-40B4-BE49-F238E27FC236}">
                <a16:creationId xmlns:a16="http://schemas.microsoft.com/office/drawing/2014/main" id="{499E3CD8-B2E4-9AE5-7FB0-E51DA6328A7D}"/>
              </a:ext>
            </a:extLst>
          </p:cNvPr>
          <p:cNvSpPr/>
          <p:nvPr/>
        </p:nvSpPr>
        <p:spPr>
          <a:xfrm>
            <a:off x="616421" y="2554500"/>
            <a:ext cx="11239248" cy="5517445"/>
          </a:xfrm>
          <a:prstGeom prst="rect">
            <a:avLst/>
          </a:prstGeom>
          <a:noFill/>
          <a:ln/>
        </p:spPr>
        <p:txBody>
          <a:bodyPr wrap="square" lIns="0" tIns="0" rIns="0" bIns="0" rtlCol="0" anchor="t"/>
          <a:lstStyle/>
          <a:p>
            <a:pPr marL="342900" indent="-342900">
              <a:lnSpc>
                <a:spcPts val="2850"/>
              </a:lnSpc>
              <a:buFont typeface="Arial" panose="020B0604020202020204" pitchFamily="34" charset="0"/>
              <a:buChar char="•"/>
            </a:pPr>
            <a:r>
              <a:rPr lang="en-US" sz="2400" dirty="0"/>
              <a:t>Key metrics </a:t>
            </a:r>
            <a:r>
              <a:rPr lang="en-US" sz="2400" dirty="0" err="1"/>
              <a:t>revelance</a:t>
            </a:r>
            <a:r>
              <a:rPr lang="en-US" sz="2400" dirty="0"/>
              <a:t> – ML Model</a:t>
            </a:r>
          </a:p>
          <a:p>
            <a:pPr marL="342900" indent="-342900">
              <a:lnSpc>
                <a:spcPts val="2850"/>
              </a:lnSpc>
              <a:buFont typeface="Arial" panose="020B0604020202020204" pitchFamily="34" charset="0"/>
              <a:buChar char="•"/>
            </a:pPr>
            <a:r>
              <a:rPr lang="en-US" sz="2400" dirty="0"/>
              <a:t>Baseline Models</a:t>
            </a:r>
          </a:p>
          <a:p>
            <a:pPr marL="800100" lvl="1" indent="-342900">
              <a:lnSpc>
                <a:spcPts val="2850"/>
              </a:lnSpc>
              <a:buFont typeface="Arial" panose="020B0604020202020204" pitchFamily="34" charset="0"/>
              <a:buChar char="•"/>
            </a:pPr>
            <a:r>
              <a:rPr lang="en-US" sz="2400" dirty="0"/>
              <a:t>Separate </a:t>
            </a:r>
            <a:r>
              <a:rPr lang="en-US" sz="2400" dirty="0" err="1"/>
              <a:t>Visualisation</a:t>
            </a:r>
            <a:endParaRPr lang="en-US" sz="2400" dirty="0"/>
          </a:p>
          <a:p>
            <a:pPr marL="342900" indent="-342900">
              <a:lnSpc>
                <a:spcPts val="2850"/>
              </a:lnSpc>
              <a:buFont typeface="Arial" panose="020B0604020202020204" pitchFamily="34" charset="0"/>
              <a:buChar char="•"/>
            </a:pPr>
            <a:r>
              <a:rPr lang="en-US" sz="2400" dirty="0"/>
              <a:t>Ensemble Models</a:t>
            </a:r>
          </a:p>
          <a:p>
            <a:pPr marL="800100" lvl="1" indent="-342900">
              <a:lnSpc>
                <a:spcPts val="2850"/>
              </a:lnSpc>
              <a:buFont typeface="Arial" panose="020B0604020202020204" pitchFamily="34" charset="0"/>
              <a:buChar char="•"/>
            </a:pPr>
            <a:r>
              <a:rPr lang="en-US" sz="2400" dirty="0"/>
              <a:t>Separate </a:t>
            </a:r>
            <a:r>
              <a:rPr lang="en-US" sz="2400" dirty="0" err="1"/>
              <a:t>Visualisation</a:t>
            </a:r>
            <a:endParaRPr lang="en-US" sz="2400" dirty="0"/>
          </a:p>
          <a:p>
            <a:pPr marL="342900" indent="-342900">
              <a:lnSpc>
                <a:spcPts val="2850"/>
              </a:lnSpc>
              <a:buFont typeface="Arial" panose="020B0604020202020204" pitchFamily="34" charset="0"/>
              <a:buChar char="•"/>
            </a:pPr>
            <a:r>
              <a:rPr lang="en-US" sz="2400" dirty="0"/>
              <a:t>UI Application Showcase</a:t>
            </a:r>
          </a:p>
        </p:txBody>
      </p:sp>
    </p:spTree>
    <p:extLst>
      <p:ext uri="{BB962C8B-B14F-4D97-AF65-F5344CB8AC3E}">
        <p14:creationId xmlns:p14="http://schemas.microsoft.com/office/powerpoint/2010/main" val="169557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4C949-5136-B18B-91A0-5359E20F35F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7C30B77-DA5D-25C1-1B07-2D1555BDF10C}"/>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Key Metrics Relevance – ML Model</a:t>
            </a:r>
            <a:endParaRPr lang="en-US" sz="6150" dirty="0"/>
          </a:p>
        </p:txBody>
      </p:sp>
      <p:sp>
        <p:nvSpPr>
          <p:cNvPr id="5" name="Text 2">
            <a:extLst>
              <a:ext uri="{FF2B5EF4-FFF2-40B4-BE49-F238E27FC236}">
                <a16:creationId xmlns:a16="http://schemas.microsoft.com/office/drawing/2014/main" id="{DBDFE6A7-A9A9-CEC5-F7AC-AE27634B0FC6}"/>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
        <p:nvSpPr>
          <p:cNvPr id="6" name="Text 1">
            <a:extLst>
              <a:ext uri="{FF2B5EF4-FFF2-40B4-BE49-F238E27FC236}">
                <a16:creationId xmlns:a16="http://schemas.microsoft.com/office/drawing/2014/main" id="{9184C69F-9C76-530C-E51A-4EFE16FC09E3}"/>
              </a:ext>
            </a:extLst>
          </p:cNvPr>
          <p:cNvSpPr/>
          <p:nvPr/>
        </p:nvSpPr>
        <p:spPr>
          <a:xfrm>
            <a:off x="1124866" y="2160849"/>
            <a:ext cx="6190334" cy="787303"/>
          </a:xfrm>
          <a:prstGeom prst="rect">
            <a:avLst/>
          </a:prstGeom>
          <a:noFill/>
          <a:ln/>
        </p:spPr>
        <p:txBody>
          <a:bodyPr wrap="none" lIns="0" tIns="0" rIns="0" bIns="0" rtlCol="0" anchor="t"/>
          <a:lstStyle/>
          <a:p>
            <a:pPr marL="0" indent="0" algn="l">
              <a:lnSpc>
                <a:spcPts val="3300"/>
              </a:lnSpc>
              <a:buNone/>
            </a:pPr>
            <a:endParaRPr lang="en-US" sz="3200" dirty="0"/>
          </a:p>
        </p:txBody>
      </p:sp>
    </p:spTree>
    <p:extLst>
      <p:ext uri="{BB962C8B-B14F-4D97-AF65-F5344CB8AC3E}">
        <p14:creationId xmlns:p14="http://schemas.microsoft.com/office/powerpoint/2010/main" val="2317476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4717E-9A36-F0DF-F717-3D935C2FA01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0034234-013F-0537-8878-3254F84F8C4A}"/>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a:t>
            </a:r>
            <a:endParaRPr lang="en-US" sz="6150" dirty="0"/>
          </a:p>
        </p:txBody>
      </p:sp>
      <p:sp>
        <p:nvSpPr>
          <p:cNvPr id="5" name="Text 2">
            <a:extLst>
              <a:ext uri="{FF2B5EF4-FFF2-40B4-BE49-F238E27FC236}">
                <a16:creationId xmlns:a16="http://schemas.microsoft.com/office/drawing/2014/main" id="{88CDD09F-5791-61FD-7134-CD547211F973}"/>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pic>
        <p:nvPicPr>
          <p:cNvPr id="4" name="Picture 3">
            <a:extLst>
              <a:ext uri="{FF2B5EF4-FFF2-40B4-BE49-F238E27FC236}">
                <a16:creationId xmlns:a16="http://schemas.microsoft.com/office/drawing/2014/main" id="{2EAB602F-CAC2-1536-FDF6-CB610A0C0B0C}"/>
              </a:ext>
            </a:extLst>
          </p:cNvPr>
          <p:cNvPicPr>
            <a:picLocks noChangeAspect="1"/>
          </p:cNvPicPr>
          <p:nvPr/>
        </p:nvPicPr>
        <p:blipFill>
          <a:blip r:embed="rId3"/>
          <a:stretch>
            <a:fillRect/>
          </a:stretch>
        </p:blipFill>
        <p:spPr>
          <a:xfrm>
            <a:off x="7618850" y="2087771"/>
            <a:ext cx="6581775" cy="5191125"/>
          </a:xfrm>
          <a:prstGeom prst="rect">
            <a:avLst/>
          </a:prstGeom>
        </p:spPr>
      </p:pic>
      <p:sp>
        <p:nvSpPr>
          <p:cNvPr id="6" name="Text 1">
            <a:extLst>
              <a:ext uri="{FF2B5EF4-FFF2-40B4-BE49-F238E27FC236}">
                <a16:creationId xmlns:a16="http://schemas.microsoft.com/office/drawing/2014/main" id="{6D5B5827-589C-C3F2-BD70-C54179103ACD}"/>
              </a:ext>
            </a:extLst>
          </p:cNvPr>
          <p:cNvSpPr/>
          <p:nvPr/>
        </p:nvSpPr>
        <p:spPr>
          <a:xfrm>
            <a:off x="1124866" y="2160849"/>
            <a:ext cx="6190334" cy="787303"/>
          </a:xfrm>
          <a:prstGeom prst="rect">
            <a:avLst/>
          </a:prstGeom>
          <a:noFill/>
          <a:ln/>
        </p:spPr>
        <p:txBody>
          <a:bodyPr wrap="none" lIns="0" tIns="0" rIns="0" bIns="0" rtlCol="0" anchor="t"/>
          <a:lstStyle/>
          <a:p>
            <a:pPr marL="0" indent="0" algn="l">
              <a:lnSpc>
                <a:spcPts val="3300"/>
              </a:lnSpc>
              <a:buNone/>
            </a:pPr>
            <a:r>
              <a:rPr lang="en-US" sz="3200" dirty="0">
                <a:solidFill>
                  <a:srgbClr val="3F6FF3"/>
                </a:solidFill>
                <a:latin typeface="Outfit Medium" pitchFamily="34" charset="0"/>
              </a:rPr>
              <a:t>Baseline Comparison Evaluation:</a:t>
            </a:r>
            <a:endParaRPr lang="en-US" sz="3200" dirty="0"/>
          </a:p>
        </p:txBody>
      </p:sp>
      <p:sp>
        <p:nvSpPr>
          <p:cNvPr id="7" name="Text 2">
            <a:extLst>
              <a:ext uri="{FF2B5EF4-FFF2-40B4-BE49-F238E27FC236}">
                <a16:creationId xmlns:a16="http://schemas.microsoft.com/office/drawing/2014/main" id="{D3099636-E41E-BDB2-DE7E-E61D444C5552}"/>
              </a:ext>
            </a:extLst>
          </p:cNvPr>
          <p:cNvSpPr/>
          <p:nvPr/>
        </p:nvSpPr>
        <p:spPr>
          <a:xfrm>
            <a:off x="616421" y="2906855"/>
            <a:ext cx="7002429" cy="4625485"/>
          </a:xfrm>
          <a:prstGeom prst="rect">
            <a:avLst/>
          </a:prstGeom>
          <a:noFill/>
          <a:ln/>
        </p:spPr>
        <p:txBody>
          <a:bodyPr wrap="square" lIns="0" tIns="0" rIns="0" bIns="0" rtlCol="0" anchor="t"/>
          <a:lstStyle/>
          <a:p>
            <a:r>
              <a:rPr lang="en-US" sz="2400" dirty="0"/>
              <a:t>📈 </a:t>
            </a:r>
            <a:r>
              <a:rPr lang="en-US" sz="2400" b="1" dirty="0"/>
              <a:t>Support Vector Machine (SVM)</a:t>
            </a:r>
            <a:r>
              <a:rPr lang="en-US" sz="2400" dirty="0"/>
              <a:t> achieved the </a:t>
            </a:r>
            <a:r>
              <a:rPr lang="en-US" sz="2400" b="1" dirty="0"/>
              <a:t>highest AUC score of 0.766</a:t>
            </a:r>
            <a:r>
              <a:rPr lang="en-US" sz="2400" dirty="0"/>
              <a:t>, indicating strong ability to distinguish between different mental health status categories.</a:t>
            </a:r>
          </a:p>
          <a:p>
            <a:endParaRPr lang="en-US" sz="2400" dirty="0"/>
          </a:p>
          <a:p>
            <a:r>
              <a:rPr lang="en-US" sz="2400" dirty="0"/>
              <a:t>⚠️ </a:t>
            </a:r>
            <a:r>
              <a:rPr lang="en-US" sz="2400" b="1" dirty="0"/>
              <a:t>Logistic Regression</a:t>
            </a:r>
            <a:r>
              <a:rPr lang="en-US" sz="2400" dirty="0"/>
              <a:t> performed </a:t>
            </a:r>
            <a:r>
              <a:rPr lang="en-US" sz="2400" b="1" dirty="0"/>
              <a:t>poorly with an AUC of 0.558</a:t>
            </a:r>
            <a:r>
              <a:rPr lang="en-US" sz="2400" dirty="0"/>
              <a:t>, suggesting weak separation power and limited predictive reliability for this dataset.</a:t>
            </a:r>
          </a:p>
          <a:p>
            <a:pPr>
              <a:lnSpc>
                <a:spcPts val="2850"/>
              </a:lnSpc>
            </a:pPr>
            <a:br>
              <a:rPr lang="en-US" sz="2400" dirty="0"/>
            </a:br>
            <a:endParaRPr lang="en-US" sz="2400" dirty="0"/>
          </a:p>
          <a:p>
            <a:pPr>
              <a:lnSpc>
                <a:spcPts val="2850"/>
              </a:lnSpc>
            </a:pPr>
            <a:endParaRPr lang="en-US" sz="2400" dirty="0"/>
          </a:p>
        </p:txBody>
      </p:sp>
    </p:spTree>
    <p:extLst>
      <p:ext uri="{BB962C8B-B14F-4D97-AF65-F5344CB8AC3E}">
        <p14:creationId xmlns:p14="http://schemas.microsoft.com/office/powerpoint/2010/main" val="2512849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9E17-98E1-F270-6C05-F9D35085B3E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52A0806-CCE6-B8F4-F658-A80C4B8C66CD}"/>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a:t>
            </a:r>
            <a:endParaRPr lang="en-US" sz="6150" dirty="0"/>
          </a:p>
        </p:txBody>
      </p:sp>
      <p:sp>
        <p:nvSpPr>
          <p:cNvPr id="5" name="Text 2">
            <a:extLst>
              <a:ext uri="{FF2B5EF4-FFF2-40B4-BE49-F238E27FC236}">
                <a16:creationId xmlns:a16="http://schemas.microsoft.com/office/drawing/2014/main" id="{4E4DEAE1-B734-D462-C3AA-9758F43357ED}"/>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
        <p:nvSpPr>
          <p:cNvPr id="6" name="Text 1">
            <a:extLst>
              <a:ext uri="{FF2B5EF4-FFF2-40B4-BE49-F238E27FC236}">
                <a16:creationId xmlns:a16="http://schemas.microsoft.com/office/drawing/2014/main" id="{18747972-722E-50C2-E0AF-D08DE5BBC2A1}"/>
              </a:ext>
            </a:extLst>
          </p:cNvPr>
          <p:cNvSpPr/>
          <p:nvPr/>
        </p:nvSpPr>
        <p:spPr>
          <a:xfrm>
            <a:off x="1124866" y="2160849"/>
            <a:ext cx="6190334" cy="787303"/>
          </a:xfrm>
          <a:prstGeom prst="rect">
            <a:avLst/>
          </a:prstGeom>
          <a:noFill/>
          <a:ln/>
        </p:spPr>
        <p:txBody>
          <a:bodyPr wrap="none" lIns="0" tIns="0" rIns="0" bIns="0" rtlCol="0" anchor="t"/>
          <a:lstStyle/>
          <a:p>
            <a:pPr marL="0" indent="0" algn="l">
              <a:lnSpc>
                <a:spcPts val="3300"/>
              </a:lnSpc>
              <a:buNone/>
            </a:pPr>
            <a:r>
              <a:rPr lang="en-US" sz="3200" dirty="0">
                <a:solidFill>
                  <a:srgbClr val="3F6FF3"/>
                </a:solidFill>
                <a:latin typeface="Outfit Medium" pitchFamily="34" charset="0"/>
              </a:rPr>
              <a:t>Baseline Separate </a:t>
            </a:r>
            <a:r>
              <a:rPr lang="en-US" sz="3200" dirty="0" err="1">
                <a:solidFill>
                  <a:srgbClr val="3F6FF3"/>
                </a:solidFill>
                <a:latin typeface="Outfit Medium" pitchFamily="34" charset="0"/>
              </a:rPr>
              <a:t>Visualisation</a:t>
            </a:r>
            <a:r>
              <a:rPr lang="en-US" sz="3200" dirty="0">
                <a:solidFill>
                  <a:srgbClr val="3F6FF3"/>
                </a:solidFill>
                <a:latin typeface="Outfit Medium" pitchFamily="34" charset="0"/>
              </a:rPr>
              <a:t>:</a:t>
            </a:r>
            <a:endParaRPr lang="en-US" sz="3200" dirty="0"/>
          </a:p>
        </p:txBody>
      </p:sp>
      <p:sp>
        <p:nvSpPr>
          <p:cNvPr id="7" name="Text 2">
            <a:extLst>
              <a:ext uri="{FF2B5EF4-FFF2-40B4-BE49-F238E27FC236}">
                <a16:creationId xmlns:a16="http://schemas.microsoft.com/office/drawing/2014/main" id="{BF6C3109-F8A7-4227-745D-645600439484}"/>
              </a:ext>
            </a:extLst>
          </p:cNvPr>
          <p:cNvSpPr/>
          <p:nvPr/>
        </p:nvSpPr>
        <p:spPr>
          <a:xfrm>
            <a:off x="616421" y="2906855"/>
            <a:ext cx="7002429" cy="4625485"/>
          </a:xfrm>
          <a:prstGeom prst="rect">
            <a:avLst/>
          </a:prstGeom>
          <a:noFill/>
          <a:ln/>
        </p:spPr>
        <p:txBody>
          <a:bodyPr wrap="square" lIns="0" tIns="0" rIns="0" bIns="0" rtlCol="0" anchor="t"/>
          <a:lstStyle/>
          <a:p>
            <a:r>
              <a:rPr lang="en-US" sz="2400" dirty="0"/>
              <a:t>📈 </a:t>
            </a:r>
            <a:r>
              <a:rPr lang="en-US" sz="2400" b="1" dirty="0"/>
              <a:t>Support Vector Machine (SVM)</a:t>
            </a:r>
            <a:r>
              <a:rPr lang="en-US" sz="2400" dirty="0"/>
              <a:t> achieved the </a:t>
            </a:r>
            <a:r>
              <a:rPr lang="en-US" sz="2400" b="1" dirty="0"/>
              <a:t>highest AUC score of 0.766</a:t>
            </a:r>
            <a:r>
              <a:rPr lang="en-US" sz="2400" dirty="0"/>
              <a:t>, indicating strong ability to distinguish between different mental health status categories.</a:t>
            </a:r>
          </a:p>
          <a:p>
            <a:endParaRPr lang="en-US" sz="2400" dirty="0"/>
          </a:p>
          <a:p>
            <a:r>
              <a:rPr lang="en-US" sz="2400" dirty="0"/>
              <a:t>⚠️ </a:t>
            </a:r>
            <a:r>
              <a:rPr lang="en-US" sz="2400" b="1" dirty="0"/>
              <a:t>Logistic Regression</a:t>
            </a:r>
            <a:r>
              <a:rPr lang="en-US" sz="2400" dirty="0"/>
              <a:t> performed </a:t>
            </a:r>
            <a:r>
              <a:rPr lang="en-US" sz="2400" b="1" dirty="0"/>
              <a:t>poorly with an AUC of 0.558</a:t>
            </a:r>
            <a:r>
              <a:rPr lang="en-US" sz="2400" dirty="0"/>
              <a:t>, suggesting weak separation power and limited predictive reliability for this dataset.</a:t>
            </a:r>
          </a:p>
          <a:p>
            <a:pPr>
              <a:lnSpc>
                <a:spcPts val="2850"/>
              </a:lnSpc>
            </a:pPr>
            <a:br>
              <a:rPr lang="en-US" sz="2400" dirty="0"/>
            </a:br>
            <a:endParaRPr lang="en-US" sz="2400" dirty="0"/>
          </a:p>
          <a:p>
            <a:pPr>
              <a:lnSpc>
                <a:spcPts val="2850"/>
              </a:lnSpc>
            </a:pPr>
            <a:endParaRPr lang="en-US" sz="2400" dirty="0"/>
          </a:p>
        </p:txBody>
      </p:sp>
    </p:spTree>
    <p:extLst>
      <p:ext uri="{BB962C8B-B14F-4D97-AF65-F5344CB8AC3E}">
        <p14:creationId xmlns:p14="http://schemas.microsoft.com/office/powerpoint/2010/main" val="123491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CA1D-525B-6C29-A599-9FCD79AF496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BB26663-4CE7-46EB-FDAE-673156C2673B}"/>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a:t>
            </a:r>
            <a:endParaRPr lang="en-US" sz="6150" dirty="0"/>
          </a:p>
        </p:txBody>
      </p:sp>
      <p:sp>
        <p:nvSpPr>
          <p:cNvPr id="5" name="Text 2">
            <a:extLst>
              <a:ext uri="{FF2B5EF4-FFF2-40B4-BE49-F238E27FC236}">
                <a16:creationId xmlns:a16="http://schemas.microsoft.com/office/drawing/2014/main" id="{EF67EE11-D7B5-E1A4-4D82-68F50033039E}"/>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
        <p:nvSpPr>
          <p:cNvPr id="6" name="Text 1">
            <a:extLst>
              <a:ext uri="{FF2B5EF4-FFF2-40B4-BE49-F238E27FC236}">
                <a16:creationId xmlns:a16="http://schemas.microsoft.com/office/drawing/2014/main" id="{730DCD2F-73D6-4AAB-F414-E471D24CEF93}"/>
              </a:ext>
            </a:extLst>
          </p:cNvPr>
          <p:cNvSpPr/>
          <p:nvPr/>
        </p:nvSpPr>
        <p:spPr>
          <a:xfrm>
            <a:off x="1124866" y="2160849"/>
            <a:ext cx="6190334" cy="787303"/>
          </a:xfrm>
          <a:prstGeom prst="rect">
            <a:avLst/>
          </a:prstGeom>
          <a:noFill/>
          <a:ln/>
        </p:spPr>
        <p:txBody>
          <a:bodyPr wrap="none" lIns="0" tIns="0" rIns="0" bIns="0" rtlCol="0" anchor="t"/>
          <a:lstStyle/>
          <a:p>
            <a:pPr>
              <a:lnSpc>
                <a:spcPts val="3300"/>
              </a:lnSpc>
            </a:pPr>
            <a:r>
              <a:rPr lang="en-US" sz="3200" dirty="0">
                <a:solidFill>
                  <a:srgbClr val="3F6FF3"/>
                </a:solidFill>
                <a:latin typeface="Outfit Medium" pitchFamily="34" charset="0"/>
              </a:rPr>
              <a:t>Ensemble Comparison </a:t>
            </a:r>
            <a:r>
              <a:rPr lang="en-US" sz="3200" dirty="0" err="1">
                <a:solidFill>
                  <a:srgbClr val="3F6FF3"/>
                </a:solidFill>
                <a:latin typeface="Outfit Medium" pitchFamily="34" charset="0"/>
              </a:rPr>
              <a:t>Visualisation</a:t>
            </a:r>
            <a:r>
              <a:rPr lang="en-US" sz="3200" dirty="0">
                <a:solidFill>
                  <a:srgbClr val="3F6FF3"/>
                </a:solidFill>
                <a:latin typeface="Outfit Medium" pitchFamily="34" charset="0"/>
              </a:rPr>
              <a:t>:</a:t>
            </a:r>
            <a:endParaRPr lang="en-US" sz="3200" dirty="0"/>
          </a:p>
        </p:txBody>
      </p:sp>
      <p:sp>
        <p:nvSpPr>
          <p:cNvPr id="7" name="Text 2">
            <a:extLst>
              <a:ext uri="{FF2B5EF4-FFF2-40B4-BE49-F238E27FC236}">
                <a16:creationId xmlns:a16="http://schemas.microsoft.com/office/drawing/2014/main" id="{E834FD57-897A-B22A-2D9E-167A17F3D327}"/>
              </a:ext>
            </a:extLst>
          </p:cNvPr>
          <p:cNvSpPr/>
          <p:nvPr/>
        </p:nvSpPr>
        <p:spPr>
          <a:xfrm>
            <a:off x="616421" y="2906855"/>
            <a:ext cx="7002429" cy="4625485"/>
          </a:xfrm>
          <a:prstGeom prst="rect">
            <a:avLst/>
          </a:prstGeom>
          <a:noFill/>
          <a:ln/>
        </p:spPr>
        <p:txBody>
          <a:bodyPr wrap="square" lIns="0" tIns="0" rIns="0" bIns="0" rtlCol="0" anchor="t"/>
          <a:lstStyle/>
          <a:p>
            <a:r>
              <a:rPr lang="en-US" sz="2400" dirty="0"/>
              <a:t>📈 </a:t>
            </a:r>
            <a:r>
              <a:rPr lang="en-US" sz="2400" dirty="0" err="1"/>
              <a:t>VotingSoft</a:t>
            </a:r>
            <a:r>
              <a:rPr lang="en-US" sz="2400" dirty="0"/>
              <a:t> achieved the </a:t>
            </a:r>
            <a:r>
              <a:rPr lang="en-US" sz="2400" b="1" dirty="0"/>
              <a:t>highest AUC score of 0.761</a:t>
            </a:r>
            <a:r>
              <a:rPr lang="en-US" sz="2400" dirty="0"/>
              <a:t>, indicating strong ability to distinguish between different mental health status categories.</a:t>
            </a:r>
          </a:p>
          <a:p>
            <a:endParaRPr lang="en-US" sz="2400" dirty="0"/>
          </a:p>
          <a:p>
            <a:r>
              <a:rPr lang="en-US" sz="2400" dirty="0"/>
              <a:t>Models such as has similar AUC performance:</a:t>
            </a:r>
          </a:p>
          <a:p>
            <a:pPr marL="342900" indent="-342900">
              <a:buFont typeface="Arial" panose="020B0604020202020204" pitchFamily="34" charset="0"/>
              <a:buChar char="•"/>
            </a:pPr>
            <a:r>
              <a:rPr lang="en-US" sz="2400" dirty="0" err="1"/>
              <a:t>RandomForest</a:t>
            </a:r>
            <a:endParaRPr lang="en-US" sz="2400" dirty="0"/>
          </a:p>
          <a:p>
            <a:pPr marL="342900" indent="-342900">
              <a:buFont typeface="Arial" panose="020B0604020202020204" pitchFamily="34" charset="0"/>
              <a:buChar char="•"/>
            </a:pPr>
            <a:r>
              <a:rPr lang="en-US" sz="2400" dirty="0" err="1"/>
              <a:t>ExtraTrees</a:t>
            </a:r>
            <a:endParaRPr lang="en-US" sz="2400" dirty="0"/>
          </a:p>
          <a:p>
            <a:pPr marL="342900" indent="-342900">
              <a:buFont typeface="Arial" panose="020B0604020202020204" pitchFamily="34" charset="0"/>
              <a:buChar char="•"/>
            </a:pPr>
            <a:r>
              <a:rPr lang="en-US" sz="2400" dirty="0" err="1"/>
              <a:t>Bagging_DT</a:t>
            </a:r>
            <a:endParaRPr lang="en-US" sz="2400" dirty="0"/>
          </a:p>
          <a:p>
            <a:pPr marL="342900" indent="-342900">
              <a:buFont typeface="Arial" panose="020B0604020202020204" pitchFamily="34" charset="0"/>
              <a:buChar char="•"/>
            </a:pPr>
            <a:r>
              <a:rPr lang="en-US" sz="2400" dirty="0"/>
              <a:t>Stacking</a:t>
            </a:r>
          </a:p>
          <a:p>
            <a:pPr marL="342900" indent="-342900">
              <a:buFont typeface="Arial" panose="020B0604020202020204" pitchFamily="34" charset="0"/>
              <a:buChar char="•"/>
            </a:pPr>
            <a:endParaRPr lang="en-US" sz="2400" dirty="0"/>
          </a:p>
          <a:p>
            <a:r>
              <a:rPr lang="en-US" sz="2400" dirty="0"/>
              <a:t>Minor variance models:</a:t>
            </a:r>
          </a:p>
          <a:p>
            <a:pPr marL="342900" indent="-342900">
              <a:buFont typeface="Arial" panose="020B0604020202020204" pitchFamily="34" charset="0"/>
              <a:buChar char="•"/>
            </a:pPr>
            <a:r>
              <a:rPr lang="en-US" sz="2400" dirty="0"/>
              <a:t>AdaBoost (AUC: 0.715)</a:t>
            </a:r>
          </a:p>
          <a:p>
            <a:pPr marL="342900" indent="-342900">
              <a:buFont typeface="Arial" panose="020B0604020202020204" pitchFamily="34" charset="0"/>
              <a:buChar char="•"/>
            </a:pPr>
            <a:r>
              <a:rPr lang="en-US" sz="2400" dirty="0" err="1"/>
              <a:t>HistGradientBoosting</a:t>
            </a:r>
            <a:r>
              <a:rPr lang="en-US" sz="2400" dirty="0"/>
              <a:t> (AUC: 0.718)</a:t>
            </a:r>
          </a:p>
        </p:txBody>
      </p:sp>
      <p:pic>
        <p:nvPicPr>
          <p:cNvPr id="8" name="Picture 7">
            <a:extLst>
              <a:ext uri="{FF2B5EF4-FFF2-40B4-BE49-F238E27FC236}">
                <a16:creationId xmlns:a16="http://schemas.microsoft.com/office/drawing/2014/main" id="{2BAD7797-7AF2-EC07-917A-A0FDD2304D37}"/>
              </a:ext>
            </a:extLst>
          </p:cNvPr>
          <p:cNvPicPr>
            <a:picLocks noChangeAspect="1"/>
          </p:cNvPicPr>
          <p:nvPr/>
        </p:nvPicPr>
        <p:blipFill>
          <a:blip r:embed="rId3"/>
          <a:stretch>
            <a:fillRect/>
          </a:stretch>
        </p:blipFill>
        <p:spPr>
          <a:xfrm>
            <a:off x="7676399" y="2433654"/>
            <a:ext cx="6581775" cy="5191125"/>
          </a:xfrm>
          <a:prstGeom prst="rect">
            <a:avLst/>
          </a:prstGeom>
        </p:spPr>
      </p:pic>
    </p:spTree>
    <p:extLst>
      <p:ext uri="{BB962C8B-B14F-4D97-AF65-F5344CB8AC3E}">
        <p14:creationId xmlns:p14="http://schemas.microsoft.com/office/powerpoint/2010/main" val="911759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DC16-84E1-2F35-EAD4-56C6B33C19C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D1E208E-1B71-81C7-98B4-854849607C11}"/>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ML Models</a:t>
            </a:r>
            <a:endParaRPr lang="en-US" sz="6150" dirty="0"/>
          </a:p>
        </p:txBody>
      </p:sp>
      <p:sp>
        <p:nvSpPr>
          <p:cNvPr id="5" name="Text 2">
            <a:extLst>
              <a:ext uri="{FF2B5EF4-FFF2-40B4-BE49-F238E27FC236}">
                <a16:creationId xmlns:a16="http://schemas.microsoft.com/office/drawing/2014/main" id="{1F72A544-0D7B-9A57-8860-FB00FDBDF244}"/>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
        <p:nvSpPr>
          <p:cNvPr id="6" name="Text 1">
            <a:extLst>
              <a:ext uri="{FF2B5EF4-FFF2-40B4-BE49-F238E27FC236}">
                <a16:creationId xmlns:a16="http://schemas.microsoft.com/office/drawing/2014/main" id="{4B20B2B9-80E9-6BFA-19C1-3068DB281870}"/>
              </a:ext>
            </a:extLst>
          </p:cNvPr>
          <p:cNvSpPr/>
          <p:nvPr/>
        </p:nvSpPr>
        <p:spPr>
          <a:xfrm>
            <a:off x="1124866" y="2160849"/>
            <a:ext cx="6190334" cy="787303"/>
          </a:xfrm>
          <a:prstGeom prst="rect">
            <a:avLst/>
          </a:prstGeom>
          <a:noFill/>
          <a:ln/>
        </p:spPr>
        <p:txBody>
          <a:bodyPr wrap="none" lIns="0" tIns="0" rIns="0" bIns="0" rtlCol="0" anchor="t"/>
          <a:lstStyle/>
          <a:p>
            <a:pPr marL="0" indent="0" algn="l">
              <a:lnSpc>
                <a:spcPts val="3300"/>
              </a:lnSpc>
              <a:buNone/>
            </a:pPr>
            <a:r>
              <a:rPr lang="en-US" sz="3200" dirty="0">
                <a:solidFill>
                  <a:srgbClr val="3F6FF3"/>
                </a:solidFill>
                <a:latin typeface="Outfit Medium" pitchFamily="34" charset="0"/>
              </a:rPr>
              <a:t>Ensemble Comparison Evaluation:</a:t>
            </a:r>
            <a:endParaRPr lang="en-US" sz="3200" dirty="0"/>
          </a:p>
        </p:txBody>
      </p:sp>
      <p:sp>
        <p:nvSpPr>
          <p:cNvPr id="7" name="Text 2">
            <a:extLst>
              <a:ext uri="{FF2B5EF4-FFF2-40B4-BE49-F238E27FC236}">
                <a16:creationId xmlns:a16="http://schemas.microsoft.com/office/drawing/2014/main" id="{A827628F-C2FB-B5A3-7F74-EB9F83C42A87}"/>
              </a:ext>
            </a:extLst>
          </p:cNvPr>
          <p:cNvSpPr/>
          <p:nvPr/>
        </p:nvSpPr>
        <p:spPr>
          <a:xfrm>
            <a:off x="616421" y="2906855"/>
            <a:ext cx="7002429" cy="4625485"/>
          </a:xfrm>
          <a:prstGeom prst="rect">
            <a:avLst/>
          </a:prstGeom>
          <a:noFill/>
          <a:ln/>
        </p:spPr>
        <p:txBody>
          <a:bodyPr wrap="square" lIns="0" tIns="0" rIns="0" bIns="0" rtlCol="0" anchor="t"/>
          <a:lstStyle/>
          <a:p>
            <a:r>
              <a:rPr lang="en-US" sz="2400" dirty="0"/>
              <a:t>📈 </a:t>
            </a:r>
            <a:r>
              <a:rPr lang="en-US" sz="2400" dirty="0" err="1"/>
              <a:t>VotingSoft</a:t>
            </a:r>
            <a:r>
              <a:rPr lang="en-US" sz="2400" dirty="0"/>
              <a:t> achieved the </a:t>
            </a:r>
            <a:r>
              <a:rPr lang="en-US" sz="2400" b="1" dirty="0"/>
              <a:t>highest AUC score of 0.761</a:t>
            </a:r>
            <a:r>
              <a:rPr lang="en-US" sz="2400" dirty="0"/>
              <a:t>, indicating strong ability to distinguish between different mental health status categories.</a:t>
            </a:r>
          </a:p>
          <a:p>
            <a:endParaRPr lang="en-US" sz="2400" dirty="0"/>
          </a:p>
        </p:txBody>
      </p:sp>
    </p:spTree>
    <p:extLst>
      <p:ext uri="{BB962C8B-B14F-4D97-AF65-F5344CB8AC3E}">
        <p14:creationId xmlns:p14="http://schemas.microsoft.com/office/powerpoint/2010/main" val="121310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349C9-B009-46D1-C52A-DD4256AC2BD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CC41861-2ECC-3F76-B3DD-CAC3924C5E0D}"/>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UI Application Showcase</a:t>
            </a:r>
            <a:endParaRPr lang="en-US" sz="6150" dirty="0"/>
          </a:p>
        </p:txBody>
      </p:sp>
      <p:sp>
        <p:nvSpPr>
          <p:cNvPr id="5" name="Text 2">
            <a:extLst>
              <a:ext uri="{FF2B5EF4-FFF2-40B4-BE49-F238E27FC236}">
                <a16:creationId xmlns:a16="http://schemas.microsoft.com/office/drawing/2014/main" id="{932CC0B9-4350-DAC9-8CB1-98CAE2C0B6BB}"/>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Tree>
    <p:extLst>
      <p:ext uri="{BB962C8B-B14F-4D97-AF65-F5344CB8AC3E}">
        <p14:creationId xmlns:p14="http://schemas.microsoft.com/office/powerpoint/2010/main" val="156711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EFD47-7B58-3CE1-F3BD-2601C06A0B9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C1D82B1-C29E-708A-178C-9B1B05F6DE42}"/>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Recommendations</a:t>
            </a:r>
            <a:endParaRPr lang="en-US" sz="6150" dirty="0"/>
          </a:p>
        </p:txBody>
      </p:sp>
      <p:sp>
        <p:nvSpPr>
          <p:cNvPr id="5" name="Text 2">
            <a:extLst>
              <a:ext uri="{FF2B5EF4-FFF2-40B4-BE49-F238E27FC236}">
                <a16:creationId xmlns:a16="http://schemas.microsoft.com/office/drawing/2014/main" id="{1021B5D4-9597-6F1A-2FE8-2542333800A9}"/>
              </a:ext>
            </a:extLst>
          </p:cNvPr>
          <p:cNvSpPr/>
          <p:nvPr/>
        </p:nvSpPr>
        <p:spPr>
          <a:xfrm>
            <a:off x="1182415" y="2370592"/>
            <a:ext cx="9144000" cy="4625485"/>
          </a:xfrm>
          <a:prstGeom prst="rect">
            <a:avLst/>
          </a:prstGeom>
          <a:noFill/>
          <a:ln/>
        </p:spPr>
        <p:txBody>
          <a:bodyPr wrap="square" lIns="0" tIns="0" rIns="0" bIns="0" rtlCol="0" anchor="t"/>
          <a:lstStyle/>
          <a:p>
            <a:pPr>
              <a:lnSpc>
                <a:spcPts val="2850"/>
              </a:lnSpc>
            </a:pPr>
            <a:endParaRPr lang="en-US" sz="2400" dirty="0"/>
          </a:p>
        </p:txBody>
      </p:sp>
    </p:spTree>
    <p:extLst>
      <p:ext uri="{BB962C8B-B14F-4D97-AF65-F5344CB8AC3E}">
        <p14:creationId xmlns:p14="http://schemas.microsoft.com/office/powerpoint/2010/main" val="22795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6179"/>
          </a:xfrm>
          <a:prstGeom prst="rect">
            <a:avLst/>
          </a:prstGeom>
        </p:spPr>
      </p:pic>
      <p:sp>
        <p:nvSpPr>
          <p:cNvPr id="3" name="Text 0"/>
          <p:cNvSpPr/>
          <p:nvPr/>
        </p:nvSpPr>
        <p:spPr>
          <a:xfrm>
            <a:off x="774502" y="3375065"/>
            <a:ext cx="12088892" cy="691515"/>
          </a:xfrm>
          <a:prstGeom prst="rect">
            <a:avLst/>
          </a:prstGeom>
          <a:noFill/>
          <a:ln/>
        </p:spPr>
        <p:txBody>
          <a:bodyPr wrap="none" lIns="0" tIns="0" rIns="0" bIns="0" rtlCol="0" anchor="t"/>
          <a:lstStyle/>
          <a:p>
            <a:pPr marL="0" indent="0" algn="l">
              <a:lnSpc>
                <a:spcPts val="5400"/>
              </a:lnSpc>
              <a:buNone/>
            </a:pPr>
            <a:r>
              <a:rPr lang="en-US" sz="4350" dirty="0">
                <a:solidFill>
                  <a:srgbClr val="3F6FF3"/>
                </a:solidFill>
                <a:latin typeface="Outfit Medium" pitchFamily="34" charset="0"/>
                <a:ea typeface="Outfit Medium" pitchFamily="34" charset="-122"/>
                <a:cs typeface="Outfit Medium" pitchFamily="34" charset="-120"/>
              </a:rPr>
              <a:t>The Dopamine Trap: How Tech Hijacks Our Brains</a:t>
            </a:r>
            <a:endParaRPr lang="en-US" sz="4350" dirty="0"/>
          </a:p>
        </p:txBody>
      </p:sp>
      <p:pic>
        <p:nvPicPr>
          <p:cNvPr id="4" name="Image 1" descr="preencoded.png"/>
          <p:cNvPicPr>
            <a:picLocks noChangeAspect="1"/>
          </p:cNvPicPr>
          <p:nvPr/>
        </p:nvPicPr>
        <p:blipFill>
          <a:blip r:embed="rId4"/>
          <a:stretch>
            <a:fillRect/>
          </a:stretch>
        </p:blipFill>
        <p:spPr>
          <a:xfrm>
            <a:off x="774502" y="4398407"/>
            <a:ext cx="4360426" cy="885111"/>
          </a:xfrm>
          <a:prstGeom prst="rect">
            <a:avLst/>
          </a:prstGeom>
        </p:spPr>
      </p:pic>
      <p:sp>
        <p:nvSpPr>
          <p:cNvPr id="5" name="Text 1"/>
          <p:cNvSpPr/>
          <p:nvPr/>
        </p:nvSpPr>
        <p:spPr>
          <a:xfrm>
            <a:off x="995720" y="550473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666666"/>
                </a:solidFill>
                <a:latin typeface="Outfit Medium" pitchFamily="34" charset="0"/>
                <a:ea typeface="Outfit Medium" pitchFamily="34" charset="-122"/>
                <a:cs typeface="Outfit Medium" pitchFamily="34" charset="-120"/>
              </a:rPr>
              <a:t>Notification Trigger</a:t>
            </a:r>
            <a:endParaRPr lang="en-US" sz="2150" dirty="0"/>
          </a:p>
        </p:txBody>
      </p:sp>
      <p:sp>
        <p:nvSpPr>
          <p:cNvPr id="6" name="Text 2"/>
          <p:cNvSpPr/>
          <p:nvPr/>
        </p:nvSpPr>
        <p:spPr>
          <a:xfrm>
            <a:off x="995720" y="5983129"/>
            <a:ext cx="3917990" cy="1062276"/>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Each ping, buzz, or flash activates our brain's reward system, creating anticipation for potential rewards.</a:t>
            </a:r>
            <a:endParaRPr lang="en-US" sz="1700" dirty="0"/>
          </a:p>
        </p:txBody>
      </p:sp>
      <p:pic>
        <p:nvPicPr>
          <p:cNvPr id="7" name="Image 2" descr="preencoded.png"/>
          <p:cNvPicPr>
            <a:picLocks noChangeAspect="1"/>
          </p:cNvPicPr>
          <p:nvPr/>
        </p:nvPicPr>
        <p:blipFill>
          <a:blip r:embed="rId5"/>
          <a:stretch>
            <a:fillRect/>
          </a:stretch>
        </p:blipFill>
        <p:spPr>
          <a:xfrm>
            <a:off x="5134928" y="4398407"/>
            <a:ext cx="4360426" cy="885111"/>
          </a:xfrm>
          <a:prstGeom prst="rect">
            <a:avLst/>
          </a:prstGeom>
        </p:spPr>
      </p:pic>
      <p:sp>
        <p:nvSpPr>
          <p:cNvPr id="8" name="Text 3"/>
          <p:cNvSpPr/>
          <p:nvPr/>
        </p:nvSpPr>
        <p:spPr>
          <a:xfrm>
            <a:off x="5356146" y="550473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666666"/>
                </a:solidFill>
                <a:latin typeface="Outfit Medium" pitchFamily="34" charset="0"/>
                <a:ea typeface="Outfit Medium" pitchFamily="34" charset="-122"/>
                <a:cs typeface="Outfit Medium" pitchFamily="34" charset="-120"/>
              </a:rPr>
              <a:t>Dopamine Release</a:t>
            </a:r>
            <a:endParaRPr lang="en-US" sz="2150" dirty="0"/>
          </a:p>
        </p:txBody>
      </p:sp>
      <p:sp>
        <p:nvSpPr>
          <p:cNvPr id="9" name="Text 4"/>
          <p:cNvSpPr/>
          <p:nvPr/>
        </p:nvSpPr>
        <p:spPr>
          <a:xfrm>
            <a:off x="5356146" y="5983129"/>
            <a:ext cx="3917990" cy="1416368"/>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Likes, comments, and messages trigger dopamine bursts, the same neurotransmitter involved in addiction pathways.</a:t>
            </a:r>
            <a:endParaRPr lang="en-US" sz="1700" dirty="0"/>
          </a:p>
        </p:txBody>
      </p:sp>
      <p:pic>
        <p:nvPicPr>
          <p:cNvPr id="10" name="Image 3" descr="preencoded.png"/>
          <p:cNvPicPr>
            <a:picLocks noChangeAspect="1"/>
          </p:cNvPicPr>
          <p:nvPr/>
        </p:nvPicPr>
        <p:blipFill>
          <a:blip r:embed="rId6"/>
          <a:stretch>
            <a:fillRect/>
          </a:stretch>
        </p:blipFill>
        <p:spPr>
          <a:xfrm>
            <a:off x="9495353" y="4398407"/>
            <a:ext cx="4360426" cy="885111"/>
          </a:xfrm>
          <a:prstGeom prst="rect">
            <a:avLst/>
          </a:prstGeom>
        </p:spPr>
      </p:pic>
      <p:sp>
        <p:nvSpPr>
          <p:cNvPr id="11" name="Text 5"/>
          <p:cNvSpPr/>
          <p:nvPr/>
        </p:nvSpPr>
        <p:spPr>
          <a:xfrm>
            <a:off x="9716572" y="5504736"/>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666666"/>
                </a:solidFill>
                <a:latin typeface="Outfit Medium" pitchFamily="34" charset="0"/>
                <a:ea typeface="Outfit Medium" pitchFamily="34" charset="-122"/>
                <a:cs typeface="Outfit Medium" pitchFamily="34" charset="-120"/>
              </a:rPr>
              <a:t>Craving Cycle</a:t>
            </a:r>
            <a:endParaRPr lang="en-US" sz="2150" dirty="0"/>
          </a:p>
        </p:txBody>
      </p:sp>
      <p:sp>
        <p:nvSpPr>
          <p:cNvPr id="12" name="Text 6"/>
          <p:cNvSpPr/>
          <p:nvPr/>
        </p:nvSpPr>
        <p:spPr>
          <a:xfrm>
            <a:off x="9716572" y="5983129"/>
            <a:ext cx="3917990" cy="1062276"/>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Users spend </a:t>
            </a:r>
            <a:r>
              <a:rPr lang="en-US" sz="1700" dirty="0">
                <a:solidFill>
                  <a:srgbClr val="124DF0"/>
                </a:solidFill>
                <a:latin typeface="IBM Plex Sans" pitchFamily="34" charset="0"/>
                <a:ea typeface="IBM Plex Sans" pitchFamily="34" charset="-122"/>
                <a:cs typeface="IBM Plex Sans" pitchFamily="34" charset="-120"/>
              </a:rPr>
              <a:t>2.5 hours daily</a:t>
            </a:r>
            <a:r>
              <a:rPr lang="en-US" sz="1700" dirty="0">
                <a:solidFill>
                  <a:srgbClr val="666666"/>
                </a:solidFill>
                <a:latin typeface="IBM Plex Sans" pitchFamily="34" charset="0"/>
                <a:ea typeface="IBM Plex Sans" pitchFamily="34" charset="-122"/>
                <a:cs typeface="IBM Plex Sans" pitchFamily="34" charset="-120"/>
              </a:rPr>
              <a:t> on social media, trapped in cycles of seeking validation and stimulation.</a:t>
            </a: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3302" y="589955"/>
            <a:ext cx="13223796" cy="1255633"/>
          </a:xfrm>
          <a:prstGeom prst="rect">
            <a:avLst/>
          </a:prstGeom>
          <a:noFill/>
          <a:ln/>
        </p:spPr>
        <p:txBody>
          <a:bodyPr wrap="square" lIns="0" tIns="0" rIns="0" bIns="0" rtlCol="0" anchor="t"/>
          <a:lstStyle/>
          <a:p>
            <a:pPr marL="0" indent="0" algn="l">
              <a:lnSpc>
                <a:spcPts val="4900"/>
              </a:lnSpc>
              <a:buNone/>
            </a:pPr>
            <a:r>
              <a:rPr lang="en-US" sz="3950" dirty="0">
                <a:solidFill>
                  <a:srgbClr val="3F6FF3"/>
                </a:solidFill>
                <a:latin typeface="Outfit Medium" pitchFamily="34" charset="0"/>
                <a:ea typeface="Outfit Medium" pitchFamily="34" charset="-122"/>
                <a:cs typeface="Outfit Medium" pitchFamily="34" charset="-120"/>
              </a:rPr>
              <a:t>The Comparison Game: Social Media's Impact on Self-Esteem</a:t>
            </a:r>
            <a:endParaRPr lang="en-US" sz="3950" dirty="0"/>
          </a:p>
        </p:txBody>
      </p:sp>
      <p:sp>
        <p:nvSpPr>
          <p:cNvPr id="3" name="Text 1"/>
          <p:cNvSpPr/>
          <p:nvPr/>
        </p:nvSpPr>
        <p:spPr>
          <a:xfrm>
            <a:off x="1587698" y="3553420"/>
            <a:ext cx="2471618" cy="502325"/>
          </a:xfrm>
          <a:prstGeom prst="rect">
            <a:avLst/>
          </a:prstGeom>
          <a:noFill/>
          <a:ln/>
        </p:spPr>
        <p:txBody>
          <a:bodyPr wrap="none" lIns="0" tIns="0" rIns="0" bIns="0" rtlCol="0" anchor="t"/>
          <a:lstStyle/>
          <a:p>
            <a:pPr marL="0" indent="0" algn="ctr">
              <a:lnSpc>
                <a:spcPts val="3950"/>
              </a:lnSpc>
              <a:buNone/>
            </a:pPr>
            <a:r>
              <a:rPr lang="en-US" sz="3950" dirty="0">
                <a:solidFill>
                  <a:srgbClr val="666666"/>
                </a:solidFill>
                <a:latin typeface="Outfit Medium" pitchFamily="34" charset="0"/>
                <a:ea typeface="Outfit Medium" pitchFamily="34" charset="-122"/>
                <a:cs typeface="Outfit Medium" pitchFamily="34" charset="-120"/>
              </a:rPr>
              <a:t>51%</a:t>
            </a:r>
            <a:endParaRPr lang="en-US" sz="3950" dirty="0"/>
          </a:p>
        </p:txBody>
      </p:sp>
      <p:pic>
        <p:nvPicPr>
          <p:cNvPr id="4" name="Image 0" descr="preencoded.png"/>
          <p:cNvPicPr>
            <a:picLocks noChangeAspect="1"/>
          </p:cNvPicPr>
          <p:nvPr/>
        </p:nvPicPr>
        <p:blipFill>
          <a:blip r:embed="rId3"/>
          <a:stretch>
            <a:fillRect/>
          </a:stretch>
        </p:blipFill>
        <p:spPr>
          <a:xfrm>
            <a:off x="1316474" y="2297549"/>
            <a:ext cx="3014186" cy="3014186"/>
          </a:xfrm>
          <a:prstGeom prst="rect">
            <a:avLst/>
          </a:prstGeom>
        </p:spPr>
      </p:pic>
      <p:sp>
        <p:nvSpPr>
          <p:cNvPr id="5" name="Text 2"/>
          <p:cNvSpPr/>
          <p:nvPr/>
        </p:nvSpPr>
        <p:spPr>
          <a:xfrm>
            <a:off x="1567696" y="5562719"/>
            <a:ext cx="2511743" cy="313968"/>
          </a:xfrm>
          <a:prstGeom prst="rect">
            <a:avLst/>
          </a:prstGeom>
          <a:noFill/>
          <a:ln/>
        </p:spPr>
        <p:txBody>
          <a:bodyPr wrap="none" lIns="0" tIns="0" rIns="0" bIns="0" rtlCol="0" anchor="t"/>
          <a:lstStyle/>
          <a:p>
            <a:pPr marL="0" indent="0" algn="ctr">
              <a:lnSpc>
                <a:spcPts val="2450"/>
              </a:lnSpc>
              <a:buNone/>
            </a:pPr>
            <a:r>
              <a:rPr lang="en-US" sz="1950" dirty="0">
                <a:solidFill>
                  <a:srgbClr val="666666"/>
                </a:solidFill>
                <a:latin typeface="Outfit Medium" pitchFamily="34" charset="0"/>
                <a:ea typeface="Outfit Medium" pitchFamily="34" charset="-122"/>
                <a:cs typeface="Outfit Medium" pitchFamily="34" charset="-120"/>
              </a:rPr>
              <a:t>Teen Inadequacy</a:t>
            </a:r>
            <a:endParaRPr lang="en-US" sz="1950" dirty="0"/>
          </a:p>
        </p:txBody>
      </p:sp>
      <p:sp>
        <p:nvSpPr>
          <p:cNvPr id="6" name="Text 3"/>
          <p:cNvSpPr/>
          <p:nvPr/>
        </p:nvSpPr>
        <p:spPr>
          <a:xfrm>
            <a:off x="703302" y="5997178"/>
            <a:ext cx="4240530" cy="642938"/>
          </a:xfrm>
          <a:prstGeom prst="rect">
            <a:avLst/>
          </a:prstGeom>
          <a:noFill/>
          <a:ln/>
        </p:spPr>
        <p:txBody>
          <a:bodyPr wrap="squar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Report feeling inadequate due to social media comparisons with peers and influencers.</a:t>
            </a:r>
            <a:endParaRPr lang="en-US" sz="1550" dirty="0"/>
          </a:p>
        </p:txBody>
      </p:sp>
      <p:sp>
        <p:nvSpPr>
          <p:cNvPr id="7" name="Text 4"/>
          <p:cNvSpPr/>
          <p:nvPr/>
        </p:nvSpPr>
        <p:spPr>
          <a:xfrm>
            <a:off x="6079331" y="3553420"/>
            <a:ext cx="2471618" cy="502325"/>
          </a:xfrm>
          <a:prstGeom prst="rect">
            <a:avLst/>
          </a:prstGeom>
          <a:noFill/>
          <a:ln/>
        </p:spPr>
        <p:txBody>
          <a:bodyPr wrap="none" lIns="0" tIns="0" rIns="0" bIns="0" rtlCol="0" anchor="t"/>
          <a:lstStyle/>
          <a:p>
            <a:pPr marL="0" indent="0" algn="ctr">
              <a:lnSpc>
                <a:spcPts val="3950"/>
              </a:lnSpc>
              <a:buNone/>
            </a:pPr>
            <a:r>
              <a:rPr lang="en-US" sz="3950" dirty="0">
                <a:solidFill>
                  <a:srgbClr val="666666"/>
                </a:solidFill>
                <a:latin typeface="Outfit Medium" pitchFamily="34" charset="0"/>
                <a:ea typeface="Outfit Medium" pitchFamily="34" charset="-122"/>
                <a:cs typeface="Outfit Medium" pitchFamily="34" charset="-120"/>
              </a:rPr>
              <a:t>89%</a:t>
            </a:r>
            <a:endParaRPr lang="en-US" sz="3950" dirty="0"/>
          </a:p>
        </p:txBody>
      </p:sp>
      <p:pic>
        <p:nvPicPr>
          <p:cNvPr id="8" name="Image 1" descr="preencoded.png"/>
          <p:cNvPicPr>
            <a:picLocks noChangeAspect="1"/>
          </p:cNvPicPr>
          <p:nvPr/>
        </p:nvPicPr>
        <p:blipFill>
          <a:blip r:embed="rId4"/>
          <a:stretch>
            <a:fillRect/>
          </a:stretch>
        </p:blipFill>
        <p:spPr>
          <a:xfrm>
            <a:off x="5808107" y="2297549"/>
            <a:ext cx="3014186" cy="3014186"/>
          </a:xfrm>
          <a:prstGeom prst="rect">
            <a:avLst/>
          </a:prstGeom>
        </p:spPr>
      </p:pic>
      <p:sp>
        <p:nvSpPr>
          <p:cNvPr id="9" name="Text 5"/>
          <p:cNvSpPr/>
          <p:nvPr/>
        </p:nvSpPr>
        <p:spPr>
          <a:xfrm>
            <a:off x="6059329" y="5562719"/>
            <a:ext cx="2511743" cy="313968"/>
          </a:xfrm>
          <a:prstGeom prst="rect">
            <a:avLst/>
          </a:prstGeom>
          <a:noFill/>
          <a:ln/>
        </p:spPr>
        <p:txBody>
          <a:bodyPr wrap="none" lIns="0" tIns="0" rIns="0" bIns="0" rtlCol="0" anchor="t"/>
          <a:lstStyle/>
          <a:p>
            <a:pPr marL="0" indent="0" algn="ctr">
              <a:lnSpc>
                <a:spcPts val="2450"/>
              </a:lnSpc>
              <a:buNone/>
            </a:pPr>
            <a:r>
              <a:rPr lang="en-US" sz="1950" dirty="0">
                <a:solidFill>
                  <a:srgbClr val="666666"/>
                </a:solidFill>
                <a:latin typeface="Outfit Medium" pitchFamily="34" charset="0"/>
                <a:ea typeface="Outfit Medium" pitchFamily="34" charset="-122"/>
                <a:cs typeface="Outfit Medium" pitchFamily="34" charset="-120"/>
              </a:rPr>
              <a:t>Filtered Reality</a:t>
            </a:r>
            <a:endParaRPr lang="en-US" sz="1950" dirty="0"/>
          </a:p>
        </p:txBody>
      </p:sp>
      <p:sp>
        <p:nvSpPr>
          <p:cNvPr id="10" name="Text 6"/>
          <p:cNvSpPr/>
          <p:nvPr/>
        </p:nvSpPr>
        <p:spPr>
          <a:xfrm>
            <a:off x="5194935" y="5997178"/>
            <a:ext cx="4240530" cy="642938"/>
          </a:xfrm>
          <a:prstGeom prst="rect">
            <a:avLst/>
          </a:prstGeom>
          <a:noFill/>
          <a:ln/>
        </p:spPr>
        <p:txBody>
          <a:bodyPr wrap="squar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Of social media posts use filters or editing, creating unrealistic beauty standards.</a:t>
            </a:r>
            <a:endParaRPr lang="en-US" sz="1550" dirty="0"/>
          </a:p>
        </p:txBody>
      </p:sp>
      <p:sp>
        <p:nvSpPr>
          <p:cNvPr id="11" name="Text 7"/>
          <p:cNvSpPr/>
          <p:nvPr/>
        </p:nvSpPr>
        <p:spPr>
          <a:xfrm>
            <a:off x="10570964" y="3553420"/>
            <a:ext cx="2471618" cy="502325"/>
          </a:xfrm>
          <a:prstGeom prst="rect">
            <a:avLst/>
          </a:prstGeom>
          <a:noFill/>
          <a:ln/>
        </p:spPr>
        <p:txBody>
          <a:bodyPr wrap="none" lIns="0" tIns="0" rIns="0" bIns="0" rtlCol="0" anchor="t"/>
          <a:lstStyle/>
          <a:p>
            <a:pPr marL="0" indent="0" algn="ctr">
              <a:lnSpc>
                <a:spcPts val="3950"/>
              </a:lnSpc>
              <a:buNone/>
            </a:pPr>
            <a:r>
              <a:rPr lang="en-US" sz="3950" dirty="0">
                <a:solidFill>
                  <a:srgbClr val="666666"/>
                </a:solidFill>
                <a:latin typeface="Outfit Medium" pitchFamily="34" charset="0"/>
                <a:ea typeface="Outfit Medium" pitchFamily="34" charset="-122"/>
                <a:cs typeface="Outfit Medium" pitchFamily="34" charset="-120"/>
              </a:rPr>
              <a:t>35%</a:t>
            </a:r>
            <a:endParaRPr lang="en-US" sz="3950" dirty="0"/>
          </a:p>
        </p:txBody>
      </p:sp>
      <p:pic>
        <p:nvPicPr>
          <p:cNvPr id="12" name="Image 2" descr="preencoded.png"/>
          <p:cNvPicPr>
            <a:picLocks noChangeAspect="1"/>
          </p:cNvPicPr>
          <p:nvPr/>
        </p:nvPicPr>
        <p:blipFill>
          <a:blip r:embed="rId5"/>
          <a:stretch>
            <a:fillRect/>
          </a:stretch>
        </p:blipFill>
        <p:spPr>
          <a:xfrm>
            <a:off x="10299740" y="2297549"/>
            <a:ext cx="3014186" cy="3014186"/>
          </a:xfrm>
          <a:prstGeom prst="rect">
            <a:avLst/>
          </a:prstGeom>
        </p:spPr>
      </p:pic>
      <p:sp>
        <p:nvSpPr>
          <p:cNvPr id="13" name="Text 8"/>
          <p:cNvSpPr/>
          <p:nvPr/>
        </p:nvSpPr>
        <p:spPr>
          <a:xfrm>
            <a:off x="10550962" y="5562719"/>
            <a:ext cx="2511743" cy="313968"/>
          </a:xfrm>
          <a:prstGeom prst="rect">
            <a:avLst/>
          </a:prstGeom>
          <a:noFill/>
          <a:ln/>
        </p:spPr>
        <p:txBody>
          <a:bodyPr wrap="none" lIns="0" tIns="0" rIns="0" bIns="0" rtlCol="0" anchor="t"/>
          <a:lstStyle/>
          <a:p>
            <a:pPr marL="0" indent="0" algn="ctr">
              <a:lnSpc>
                <a:spcPts val="2450"/>
              </a:lnSpc>
              <a:buNone/>
            </a:pPr>
            <a:r>
              <a:rPr lang="en-US" sz="1950" dirty="0">
                <a:solidFill>
                  <a:srgbClr val="666666"/>
                </a:solidFill>
                <a:latin typeface="Outfit Medium" pitchFamily="34" charset="0"/>
                <a:ea typeface="Outfit Medium" pitchFamily="34" charset="-122"/>
                <a:cs typeface="Outfit Medium" pitchFamily="34" charset="-120"/>
              </a:rPr>
              <a:t>Body Image Issues</a:t>
            </a:r>
            <a:endParaRPr lang="en-US" sz="1950" dirty="0"/>
          </a:p>
        </p:txBody>
      </p:sp>
      <p:sp>
        <p:nvSpPr>
          <p:cNvPr id="14" name="Text 9"/>
          <p:cNvSpPr/>
          <p:nvPr/>
        </p:nvSpPr>
        <p:spPr>
          <a:xfrm>
            <a:off x="9686568" y="5997178"/>
            <a:ext cx="4240530" cy="642938"/>
          </a:xfrm>
          <a:prstGeom prst="rect">
            <a:avLst/>
          </a:prstGeom>
          <a:noFill/>
          <a:ln/>
        </p:spPr>
        <p:txBody>
          <a:bodyPr wrap="squar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Increase in body dysmorphia cases linked to social media usage among young adults.</a:t>
            </a:r>
            <a:endParaRPr lang="en-US" sz="1550" dirty="0"/>
          </a:p>
        </p:txBody>
      </p:sp>
      <p:sp>
        <p:nvSpPr>
          <p:cNvPr id="15" name="Text 10"/>
          <p:cNvSpPr/>
          <p:nvPr/>
        </p:nvSpPr>
        <p:spPr>
          <a:xfrm>
            <a:off x="1004649" y="7092077"/>
            <a:ext cx="12922448" cy="321469"/>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"The curated perfection of online profiles fuels unrealistic expectations, creating a dangerous gap between digital fantasy and authentic reality."</a:t>
            </a:r>
            <a:endParaRPr lang="en-US" sz="1550" dirty="0"/>
          </a:p>
        </p:txBody>
      </p:sp>
      <p:sp>
        <p:nvSpPr>
          <p:cNvPr id="16" name="Shape 11"/>
          <p:cNvSpPr/>
          <p:nvPr/>
        </p:nvSpPr>
        <p:spPr>
          <a:xfrm>
            <a:off x="703302" y="6866096"/>
            <a:ext cx="22860" cy="773430"/>
          </a:xfrm>
          <a:prstGeom prst="rect">
            <a:avLst/>
          </a:prstGeom>
          <a:solidFill>
            <a:srgbClr val="A2B9F9"/>
          </a:solidFill>
          <a:ln/>
        </p:spPr>
        <p:txBody>
          <a:bodyPr/>
          <a:lstStyle/>
          <a:p>
            <a:endParaRPr lang="en-A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28223" y="355077"/>
            <a:ext cx="7556421" cy="1022275"/>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rPr>
              <a:t>Article</a:t>
            </a:r>
          </a:p>
          <a:p>
            <a:pPr>
              <a:lnSpc>
                <a:spcPts val="5550"/>
              </a:lnSpc>
            </a:pPr>
            <a:r>
              <a:rPr lang="en-US" sz="2800" dirty="0"/>
              <a:t>Tech Gadget Use and the Rising Mental Health Crisis</a:t>
            </a:r>
          </a:p>
        </p:txBody>
      </p:sp>
      <p:sp>
        <p:nvSpPr>
          <p:cNvPr id="4" name="Shape 1"/>
          <p:cNvSpPr/>
          <p:nvPr/>
        </p:nvSpPr>
        <p:spPr>
          <a:xfrm>
            <a:off x="346841" y="4691302"/>
            <a:ext cx="8237803" cy="3243605"/>
          </a:xfrm>
          <a:prstGeom prst="roundRect">
            <a:avLst>
              <a:gd name="adj" fmla="val 9968"/>
            </a:avLst>
          </a:prstGeom>
          <a:solidFill>
            <a:srgbClr val="CFDBFC"/>
          </a:solidFill>
          <a:ln w="7620">
            <a:solidFill>
              <a:srgbClr val="B5C1E2"/>
            </a:solidFill>
            <a:prstDash val="solid"/>
          </a:ln>
          <a:effectLst>
            <a:outerShdw dist="20320" dir="2700000" algn="bl" rotWithShape="0">
              <a:srgbClr val="B5C1E2">
                <a:alpha val="100000"/>
              </a:srgbClr>
            </a:outerShdw>
          </a:effectLst>
        </p:spPr>
        <p:txBody>
          <a:bodyPr/>
          <a:lstStyle/>
          <a:p>
            <a:r>
              <a:rPr lang="en-US" sz="2400" b="1" dirty="0"/>
              <a:t>Statistics:</a:t>
            </a:r>
          </a:p>
          <a:p>
            <a:pPr marL="285750" indent="-285750">
              <a:buFont typeface="Arial" panose="020B0604020202020204" pitchFamily="34" charset="0"/>
              <a:buChar char="•"/>
            </a:pPr>
            <a:r>
              <a:rPr lang="en-US" sz="2400" dirty="0"/>
              <a:t>80% of people with poor mental health feel dependent on technology.</a:t>
            </a:r>
          </a:p>
          <a:p>
            <a:pPr marL="285750" indent="-285750">
              <a:buFont typeface="Arial" panose="020B0604020202020204" pitchFamily="34" charset="0"/>
              <a:buChar char="•"/>
            </a:pPr>
            <a:r>
              <a:rPr lang="en-US" sz="2400" dirty="0"/>
              <a:t>Heavy screen use (6 </a:t>
            </a:r>
            <a:r>
              <a:rPr lang="en-US" sz="2400" dirty="0" err="1"/>
              <a:t>hrs</a:t>
            </a:r>
            <a:r>
              <a:rPr lang="en-US" sz="2400" dirty="0"/>
              <a:t>/day) is linked to 2-3X higher rates of depression and anxiety.</a:t>
            </a:r>
          </a:p>
          <a:p>
            <a:pPr marL="285750" indent="-285750">
              <a:buFont typeface="Arial" panose="020B0604020202020204" pitchFamily="34" charset="0"/>
              <a:buChar char="•"/>
            </a:pPr>
            <a:r>
              <a:rPr lang="en-US" sz="2400" dirty="0"/>
              <a:t>Asia has the highest impact due to long screen-time hours, high academic and work pressure.</a:t>
            </a:r>
          </a:p>
        </p:txBody>
      </p:sp>
      <p:pic>
        <p:nvPicPr>
          <p:cNvPr id="11" name="Picture 10">
            <a:extLst>
              <a:ext uri="{FF2B5EF4-FFF2-40B4-BE49-F238E27FC236}">
                <a16:creationId xmlns:a16="http://schemas.microsoft.com/office/drawing/2014/main" id="{45A5C65B-1C63-685C-5157-D5F6FF339D49}"/>
              </a:ext>
            </a:extLst>
          </p:cNvPr>
          <p:cNvPicPr>
            <a:picLocks noChangeAspect="1"/>
          </p:cNvPicPr>
          <p:nvPr/>
        </p:nvPicPr>
        <p:blipFill>
          <a:blip r:embed="rId4"/>
          <a:stretch>
            <a:fillRect/>
          </a:stretch>
        </p:blipFill>
        <p:spPr>
          <a:xfrm>
            <a:off x="2193087" y="1839659"/>
            <a:ext cx="5226692" cy="27717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6138" y="421243"/>
            <a:ext cx="5662851" cy="478750"/>
          </a:xfrm>
          <a:prstGeom prst="rect">
            <a:avLst/>
          </a:prstGeom>
          <a:noFill/>
          <a:ln/>
        </p:spPr>
        <p:txBody>
          <a:bodyPr wrap="none" lIns="0" tIns="0" rIns="0" bIns="0" rtlCol="0" anchor="t"/>
          <a:lstStyle/>
          <a:p>
            <a:pPr marL="0" indent="0" algn="l">
              <a:lnSpc>
                <a:spcPts val="3750"/>
              </a:lnSpc>
              <a:buNone/>
            </a:pPr>
            <a:r>
              <a:rPr lang="en-US" sz="3000" dirty="0">
                <a:solidFill>
                  <a:srgbClr val="3F6FF3"/>
                </a:solidFill>
                <a:latin typeface="Outfit Medium" pitchFamily="34" charset="0"/>
                <a:ea typeface="Outfit Medium" pitchFamily="34" charset="-122"/>
                <a:cs typeface="Outfit Medium" pitchFamily="34" charset="-120"/>
              </a:rPr>
              <a:t>The Mental Health Crisis Timeline</a:t>
            </a:r>
            <a:endParaRPr lang="en-US" sz="3000" dirty="0"/>
          </a:p>
        </p:txBody>
      </p:sp>
      <p:pic>
        <p:nvPicPr>
          <p:cNvPr id="3" name="Image 0" descr="preencoded.png"/>
          <p:cNvPicPr>
            <a:picLocks noChangeAspect="1"/>
          </p:cNvPicPr>
          <p:nvPr/>
        </p:nvPicPr>
        <p:blipFill>
          <a:blip r:embed="rId3"/>
          <a:stretch>
            <a:fillRect/>
          </a:stretch>
        </p:blipFill>
        <p:spPr>
          <a:xfrm>
            <a:off x="536138" y="1206341"/>
            <a:ext cx="13558123" cy="7132796"/>
          </a:xfrm>
          <a:prstGeom prst="rect">
            <a:avLst/>
          </a:prstGeom>
        </p:spPr>
      </p:pic>
      <p:sp>
        <p:nvSpPr>
          <p:cNvPr id="4" name="Shape 1"/>
          <p:cNvSpPr/>
          <p:nvPr/>
        </p:nvSpPr>
        <p:spPr>
          <a:xfrm>
            <a:off x="3517702" y="8339137"/>
            <a:ext cx="153114" cy="153114"/>
          </a:xfrm>
          <a:prstGeom prst="roundRect">
            <a:avLst>
              <a:gd name="adj" fmla="val 11944"/>
            </a:avLst>
          </a:prstGeom>
          <a:solidFill>
            <a:srgbClr val="051648"/>
          </a:solidFill>
          <a:ln/>
        </p:spPr>
        <p:txBody>
          <a:bodyPr/>
          <a:lstStyle/>
          <a:p>
            <a:endParaRPr lang="en-AU"/>
          </a:p>
        </p:txBody>
      </p:sp>
      <p:sp>
        <p:nvSpPr>
          <p:cNvPr id="5" name="Text 2"/>
          <p:cNvSpPr/>
          <p:nvPr/>
        </p:nvSpPr>
        <p:spPr>
          <a:xfrm>
            <a:off x="3731776" y="8339137"/>
            <a:ext cx="1222058" cy="153233"/>
          </a:xfrm>
          <a:prstGeom prst="rect">
            <a:avLst/>
          </a:prstGeom>
          <a:noFill/>
          <a:ln/>
        </p:spPr>
        <p:txBody>
          <a:bodyPr wrap="none" lIns="0" tIns="0" rIns="0" bIns="0" rtlCol="0" anchor="t"/>
          <a:lstStyle/>
          <a:p>
            <a:pPr marL="0" indent="0" algn="l">
              <a:lnSpc>
                <a:spcPts val="1200"/>
              </a:lnSpc>
              <a:buNone/>
            </a:pPr>
            <a:r>
              <a:rPr lang="en-US" sz="1200" dirty="0">
                <a:solidFill>
                  <a:srgbClr val="666666"/>
                </a:solidFill>
                <a:latin typeface="IBM Plex Sans" pitchFamily="34" charset="0"/>
                <a:ea typeface="IBM Plex Sans" pitchFamily="34" charset="-122"/>
                <a:cs typeface="IBM Plex Sans" pitchFamily="34" charset="-120"/>
              </a:rPr>
              <a:t>Anxiety Rates (%)</a:t>
            </a:r>
            <a:endParaRPr lang="en-US" sz="1200" dirty="0"/>
          </a:p>
        </p:txBody>
      </p:sp>
      <p:sp>
        <p:nvSpPr>
          <p:cNvPr id="6" name="Shape 3"/>
          <p:cNvSpPr/>
          <p:nvPr/>
        </p:nvSpPr>
        <p:spPr>
          <a:xfrm>
            <a:off x="6467475" y="8339137"/>
            <a:ext cx="153114" cy="153114"/>
          </a:xfrm>
          <a:prstGeom prst="roundRect">
            <a:avLst>
              <a:gd name="adj" fmla="val 11944"/>
            </a:avLst>
          </a:prstGeom>
          <a:solidFill>
            <a:srgbClr val="0A319C"/>
          </a:solidFill>
          <a:ln/>
        </p:spPr>
        <p:txBody>
          <a:bodyPr/>
          <a:lstStyle/>
          <a:p>
            <a:endParaRPr lang="en-AU"/>
          </a:p>
        </p:txBody>
      </p:sp>
      <p:sp>
        <p:nvSpPr>
          <p:cNvPr id="7" name="Text 4"/>
          <p:cNvSpPr/>
          <p:nvPr/>
        </p:nvSpPr>
        <p:spPr>
          <a:xfrm>
            <a:off x="6681549" y="8339137"/>
            <a:ext cx="1481137" cy="153233"/>
          </a:xfrm>
          <a:prstGeom prst="rect">
            <a:avLst/>
          </a:prstGeom>
          <a:noFill/>
          <a:ln/>
        </p:spPr>
        <p:txBody>
          <a:bodyPr wrap="none" lIns="0" tIns="0" rIns="0" bIns="0" rtlCol="0" anchor="t"/>
          <a:lstStyle/>
          <a:p>
            <a:pPr marL="0" indent="0" algn="l">
              <a:lnSpc>
                <a:spcPts val="1200"/>
              </a:lnSpc>
              <a:buNone/>
            </a:pPr>
            <a:r>
              <a:rPr lang="en-US" sz="1200" dirty="0">
                <a:solidFill>
                  <a:srgbClr val="666666"/>
                </a:solidFill>
                <a:latin typeface="IBM Plex Sans" pitchFamily="34" charset="0"/>
                <a:ea typeface="IBM Plex Sans" pitchFamily="34" charset="-122"/>
                <a:cs typeface="IBM Plex Sans" pitchFamily="34" charset="-120"/>
              </a:rPr>
              <a:t>Depression Rates (%)</a:t>
            </a:r>
            <a:endParaRPr lang="en-US" sz="1200" dirty="0"/>
          </a:p>
        </p:txBody>
      </p:sp>
      <p:sp>
        <p:nvSpPr>
          <p:cNvPr id="8" name="Shape 5"/>
          <p:cNvSpPr/>
          <p:nvPr/>
        </p:nvSpPr>
        <p:spPr>
          <a:xfrm>
            <a:off x="9676448" y="8339137"/>
            <a:ext cx="153114" cy="153114"/>
          </a:xfrm>
          <a:prstGeom prst="roundRect">
            <a:avLst>
              <a:gd name="adj" fmla="val 11944"/>
            </a:avLst>
          </a:prstGeom>
          <a:solidFill>
            <a:srgbClr val="114CF0"/>
          </a:solidFill>
          <a:ln/>
        </p:spPr>
        <p:txBody>
          <a:bodyPr/>
          <a:lstStyle/>
          <a:p>
            <a:endParaRPr lang="en-AU"/>
          </a:p>
        </p:txBody>
      </p:sp>
      <p:sp>
        <p:nvSpPr>
          <p:cNvPr id="9" name="Text 6"/>
          <p:cNvSpPr/>
          <p:nvPr/>
        </p:nvSpPr>
        <p:spPr>
          <a:xfrm>
            <a:off x="9890522" y="8339137"/>
            <a:ext cx="1789628" cy="153233"/>
          </a:xfrm>
          <a:prstGeom prst="rect">
            <a:avLst/>
          </a:prstGeom>
          <a:noFill/>
          <a:ln/>
        </p:spPr>
        <p:txBody>
          <a:bodyPr wrap="none" lIns="0" tIns="0" rIns="0" bIns="0" rtlCol="0" anchor="t"/>
          <a:lstStyle/>
          <a:p>
            <a:pPr marL="0" indent="0" algn="l">
              <a:lnSpc>
                <a:spcPts val="1200"/>
              </a:lnSpc>
              <a:buNone/>
            </a:pPr>
            <a:r>
              <a:rPr lang="en-US" sz="1200" dirty="0">
                <a:solidFill>
                  <a:srgbClr val="666666"/>
                </a:solidFill>
                <a:latin typeface="IBM Plex Sans" pitchFamily="34" charset="0"/>
                <a:ea typeface="IBM Plex Sans" pitchFamily="34" charset="-122"/>
                <a:cs typeface="IBM Plex Sans" pitchFamily="34" charset="-120"/>
              </a:rPr>
              <a:t>Smartphone Adoption (%)</a:t>
            </a:r>
            <a:endParaRPr lang="en-US" sz="1200" dirty="0"/>
          </a:p>
        </p:txBody>
      </p:sp>
      <p:sp>
        <p:nvSpPr>
          <p:cNvPr id="10" name="Text 7"/>
          <p:cNvSpPr/>
          <p:nvPr/>
        </p:nvSpPr>
        <p:spPr>
          <a:xfrm>
            <a:off x="536138" y="8971121"/>
            <a:ext cx="13558123" cy="245150"/>
          </a:xfrm>
          <a:prstGeom prst="rect">
            <a:avLst/>
          </a:prstGeom>
          <a:noFill/>
          <a:ln/>
        </p:spPr>
        <p:txBody>
          <a:bodyPr wrap="none" lIns="0" tIns="0" rIns="0" bIns="0" rtlCol="0" anchor="t"/>
          <a:lstStyle/>
          <a:p>
            <a:pPr marL="0" indent="0" algn="l">
              <a:lnSpc>
                <a:spcPts val="1900"/>
              </a:lnSpc>
              <a:buNone/>
            </a:pPr>
            <a:r>
              <a:rPr lang="en-US" sz="1200" dirty="0">
                <a:solidFill>
                  <a:srgbClr val="666666"/>
                </a:solidFill>
                <a:latin typeface="IBM Plex Sans" pitchFamily="34" charset="0"/>
                <a:ea typeface="IBM Plex Sans" pitchFamily="34" charset="-122"/>
                <a:cs typeface="IBM Plex Sans" pitchFamily="34" charset="-120"/>
              </a:rPr>
              <a:t>The correlation between rising smartphone adoption and increasing mental health challenges among young people raises critical questions about causation versus correlation in our digital age.</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9598" y="463153"/>
            <a:ext cx="8590240" cy="526375"/>
          </a:xfrm>
          <a:prstGeom prst="rect">
            <a:avLst/>
          </a:prstGeom>
          <a:noFill/>
          <a:ln/>
        </p:spPr>
        <p:txBody>
          <a:bodyPr wrap="none" lIns="0" tIns="0" rIns="0" bIns="0" rtlCol="0" anchor="t"/>
          <a:lstStyle/>
          <a:p>
            <a:pPr marL="0" indent="0" algn="l">
              <a:lnSpc>
                <a:spcPts val="4100"/>
              </a:lnSpc>
              <a:buNone/>
            </a:pPr>
            <a:r>
              <a:rPr lang="en-US" sz="3300" dirty="0">
                <a:solidFill>
                  <a:srgbClr val="3F6FF3"/>
                </a:solidFill>
                <a:latin typeface="Outfit Medium" pitchFamily="34" charset="0"/>
                <a:ea typeface="Outfit Medium" pitchFamily="34" charset="-122"/>
                <a:cs typeface="Outfit Medium" pitchFamily="34" charset="-120"/>
              </a:rPr>
              <a:t>Tech as a Tool for Wellbeing: The Silver Linings</a:t>
            </a:r>
            <a:endParaRPr lang="en-US" sz="3300" dirty="0"/>
          </a:p>
        </p:txBody>
      </p:sp>
      <p:pic>
        <p:nvPicPr>
          <p:cNvPr id="3" name="Image 0" descr="preencoded.png"/>
          <p:cNvPicPr>
            <a:picLocks noChangeAspect="1"/>
          </p:cNvPicPr>
          <p:nvPr/>
        </p:nvPicPr>
        <p:blipFill>
          <a:blip r:embed="rId3"/>
          <a:stretch>
            <a:fillRect/>
          </a:stretch>
        </p:blipFill>
        <p:spPr>
          <a:xfrm>
            <a:off x="589598" y="1326356"/>
            <a:ext cx="4343400" cy="4343400"/>
          </a:xfrm>
          <a:prstGeom prst="rect">
            <a:avLst/>
          </a:prstGeom>
        </p:spPr>
      </p:pic>
      <p:sp>
        <p:nvSpPr>
          <p:cNvPr id="4" name="Text 1"/>
          <p:cNvSpPr/>
          <p:nvPr/>
        </p:nvSpPr>
        <p:spPr>
          <a:xfrm>
            <a:off x="589598" y="5838111"/>
            <a:ext cx="2105739" cy="263247"/>
          </a:xfrm>
          <a:prstGeom prst="rect">
            <a:avLst/>
          </a:prstGeom>
          <a:noFill/>
          <a:ln/>
        </p:spPr>
        <p:txBody>
          <a:bodyPr wrap="none" lIns="0" tIns="0" rIns="0" bIns="0" rtlCol="0" anchor="t"/>
          <a:lstStyle/>
          <a:p>
            <a:pPr marL="0" indent="0" algn="l">
              <a:lnSpc>
                <a:spcPts val="2050"/>
              </a:lnSpc>
              <a:buNone/>
            </a:pPr>
            <a:r>
              <a:rPr lang="en-US" sz="1650" dirty="0">
                <a:solidFill>
                  <a:srgbClr val="666666"/>
                </a:solidFill>
                <a:latin typeface="Outfit Medium" pitchFamily="34" charset="0"/>
                <a:ea typeface="Outfit Medium" pitchFamily="34" charset="-122"/>
                <a:cs typeface="Outfit Medium" pitchFamily="34" charset="-120"/>
              </a:rPr>
              <a:t>Mindfulness Apps</a:t>
            </a:r>
            <a:endParaRPr lang="en-US" sz="1650" dirty="0"/>
          </a:p>
        </p:txBody>
      </p:sp>
      <p:sp>
        <p:nvSpPr>
          <p:cNvPr id="5" name="Text 2"/>
          <p:cNvSpPr/>
          <p:nvPr/>
        </p:nvSpPr>
        <p:spPr>
          <a:xfrm>
            <a:off x="589598" y="6202323"/>
            <a:ext cx="4343400" cy="80867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Platforms like Headspace and Calm provide guided meditations, sleep stories, and breathing exercises accessible anytime, anywhere.</a:t>
            </a:r>
            <a:endParaRPr lang="en-US" sz="1300" dirty="0"/>
          </a:p>
        </p:txBody>
      </p:sp>
      <p:pic>
        <p:nvPicPr>
          <p:cNvPr id="6" name="Image 1" descr="preencoded.png"/>
          <p:cNvPicPr>
            <a:picLocks noChangeAspect="1"/>
          </p:cNvPicPr>
          <p:nvPr/>
        </p:nvPicPr>
        <p:blipFill>
          <a:blip r:embed="rId4"/>
          <a:stretch>
            <a:fillRect/>
          </a:stretch>
        </p:blipFill>
        <p:spPr>
          <a:xfrm>
            <a:off x="5143500" y="1326356"/>
            <a:ext cx="4343400" cy="4343400"/>
          </a:xfrm>
          <a:prstGeom prst="rect">
            <a:avLst/>
          </a:prstGeom>
        </p:spPr>
      </p:pic>
      <p:sp>
        <p:nvSpPr>
          <p:cNvPr id="7" name="Text 3"/>
          <p:cNvSpPr/>
          <p:nvPr/>
        </p:nvSpPr>
        <p:spPr>
          <a:xfrm>
            <a:off x="5143500" y="5838111"/>
            <a:ext cx="2105739" cy="263247"/>
          </a:xfrm>
          <a:prstGeom prst="rect">
            <a:avLst/>
          </a:prstGeom>
          <a:noFill/>
          <a:ln/>
        </p:spPr>
        <p:txBody>
          <a:bodyPr wrap="none" lIns="0" tIns="0" rIns="0" bIns="0" rtlCol="0" anchor="t"/>
          <a:lstStyle/>
          <a:p>
            <a:pPr marL="0" indent="0" algn="l">
              <a:lnSpc>
                <a:spcPts val="2050"/>
              </a:lnSpc>
              <a:buNone/>
            </a:pPr>
            <a:r>
              <a:rPr lang="en-US" sz="1650" dirty="0">
                <a:solidFill>
                  <a:srgbClr val="666666"/>
                </a:solidFill>
                <a:latin typeface="Outfit Medium" pitchFamily="34" charset="0"/>
                <a:ea typeface="Outfit Medium" pitchFamily="34" charset="-122"/>
                <a:cs typeface="Outfit Medium" pitchFamily="34" charset="-120"/>
              </a:rPr>
              <a:t>Wearable Wellness</a:t>
            </a:r>
            <a:endParaRPr lang="en-US" sz="1650" dirty="0"/>
          </a:p>
        </p:txBody>
      </p:sp>
      <p:sp>
        <p:nvSpPr>
          <p:cNvPr id="8" name="Text 4"/>
          <p:cNvSpPr/>
          <p:nvPr/>
        </p:nvSpPr>
        <p:spPr>
          <a:xfrm>
            <a:off x="5143500" y="6202323"/>
            <a:ext cx="4343400" cy="80867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Smart devices track sleep patterns, heart rate variability, and stress levels, offering personalized insights for better health management.</a:t>
            </a:r>
            <a:endParaRPr lang="en-US" sz="1300" dirty="0"/>
          </a:p>
        </p:txBody>
      </p:sp>
      <p:pic>
        <p:nvPicPr>
          <p:cNvPr id="9" name="Image 2" descr="preencoded.png"/>
          <p:cNvPicPr>
            <a:picLocks noChangeAspect="1"/>
          </p:cNvPicPr>
          <p:nvPr/>
        </p:nvPicPr>
        <p:blipFill>
          <a:blip r:embed="rId5"/>
          <a:stretch>
            <a:fillRect/>
          </a:stretch>
        </p:blipFill>
        <p:spPr>
          <a:xfrm>
            <a:off x="9697402" y="1326356"/>
            <a:ext cx="4343400" cy="4343400"/>
          </a:xfrm>
          <a:prstGeom prst="rect">
            <a:avLst/>
          </a:prstGeom>
        </p:spPr>
      </p:pic>
      <p:sp>
        <p:nvSpPr>
          <p:cNvPr id="10" name="Text 5"/>
          <p:cNvSpPr/>
          <p:nvPr/>
        </p:nvSpPr>
        <p:spPr>
          <a:xfrm>
            <a:off x="9697402" y="5838111"/>
            <a:ext cx="2105739" cy="263247"/>
          </a:xfrm>
          <a:prstGeom prst="rect">
            <a:avLst/>
          </a:prstGeom>
          <a:noFill/>
          <a:ln/>
        </p:spPr>
        <p:txBody>
          <a:bodyPr wrap="none" lIns="0" tIns="0" rIns="0" bIns="0" rtlCol="0" anchor="t"/>
          <a:lstStyle/>
          <a:p>
            <a:pPr marL="0" indent="0" algn="l">
              <a:lnSpc>
                <a:spcPts val="2050"/>
              </a:lnSpc>
              <a:buNone/>
            </a:pPr>
            <a:r>
              <a:rPr lang="en-US" sz="1650" dirty="0">
                <a:solidFill>
                  <a:srgbClr val="666666"/>
                </a:solidFill>
                <a:latin typeface="Outfit Medium" pitchFamily="34" charset="0"/>
                <a:ea typeface="Outfit Medium" pitchFamily="34" charset="-122"/>
                <a:cs typeface="Outfit Medium" pitchFamily="34" charset="-120"/>
              </a:rPr>
              <a:t>Digital Therapy</a:t>
            </a:r>
            <a:endParaRPr lang="en-US" sz="1650" dirty="0"/>
          </a:p>
        </p:txBody>
      </p:sp>
      <p:sp>
        <p:nvSpPr>
          <p:cNvPr id="11" name="Text 6"/>
          <p:cNvSpPr/>
          <p:nvPr/>
        </p:nvSpPr>
        <p:spPr>
          <a:xfrm>
            <a:off x="9697402" y="6202323"/>
            <a:ext cx="4343400" cy="808673"/>
          </a:xfrm>
          <a:prstGeom prst="rect">
            <a:avLst/>
          </a:prstGeom>
          <a:noFill/>
          <a:ln/>
        </p:spPr>
        <p:txBody>
          <a:bodyPr wrap="square" lIns="0" tIns="0" rIns="0" bIns="0" rtlCol="0" anchor="t"/>
          <a:lstStyle/>
          <a:p>
            <a:pPr marL="0" indent="0" algn="l">
              <a:lnSpc>
                <a:spcPts val="2100"/>
              </a:lnSpc>
              <a:buNone/>
            </a:pPr>
            <a:r>
              <a:rPr lang="en-US" sz="1300" dirty="0">
                <a:solidFill>
                  <a:srgbClr val="666666"/>
                </a:solidFill>
                <a:latin typeface="IBM Plex Sans" pitchFamily="34" charset="0"/>
                <a:ea typeface="IBM Plex Sans" pitchFamily="34" charset="-122"/>
                <a:cs typeface="IBM Plex Sans" pitchFamily="34" charset="-120"/>
              </a:rPr>
              <a:t>Teletherapy platforms break down barriers to mental health care, providing professional support to those who might otherwise go without.</a:t>
            </a:r>
            <a:endParaRPr lang="en-US" sz="1300" dirty="0"/>
          </a:p>
        </p:txBody>
      </p:sp>
      <p:sp>
        <p:nvSpPr>
          <p:cNvPr id="12" name="Shape 7"/>
          <p:cNvSpPr/>
          <p:nvPr/>
        </p:nvSpPr>
        <p:spPr>
          <a:xfrm>
            <a:off x="589598" y="7200424"/>
            <a:ext cx="13451205" cy="715685"/>
          </a:xfrm>
          <a:prstGeom prst="roundRect">
            <a:avLst>
              <a:gd name="adj" fmla="val 21185"/>
            </a:avLst>
          </a:prstGeom>
          <a:solidFill>
            <a:srgbClr val="B7C9FA"/>
          </a:solidFill>
          <a:ln/>
        </p:spPr>
        <p:txBody>
          <a:bodyPr/>
          <a:lstStyle/>
          <a:p>
            <a:endParaRPr lang="en-AU"/>
          </a:p>
        </p:txBody>
      </p:sp>
      <p:pic>
        <p:nvPicPr>
          <p:cNvPr id="13" name="Image 3" descr="preencoded.png"/>
          <p:cNvPicPr>
            <a:picLocks noChangeAspect="1"/>
          </p:cNvPicPr>
          <p:nvPr/>
        </p:nvPicPr>
        <p:blipFill>
          <a:blip r:embed="rId6"/>
          <a:stretch>
            <a:fillRect/>
          </a:stretch>
        </p:blipFill>
        <p:spPr>
          <a:xfrm>
            <a:off x="757952" y="7461528"/>
            <a:ext cx="210503" cy="168354"/>
          </a:xfrm>
          <a:prstGeom prst="rect">
            <a:avLst/>
          </a:prstGeom>
        </p:spPr>
      </p:pic>
      <p:sp>
        <p:nvSpPr>
          <p:cNvPr id="14" name="Text 8"/>
          <p:cNvSpPr/>
          <p:nvPr/>
        </p:nvSpPr>
        <p:spPr>
          <a:xfrm>
            <a:off x="1136809" y="7410807"/>
            <a:ext cx="12735639" cy="269558"/>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IBM Plex Sans" pitchFamily="34" charset="0"/>
                <a:ea typeface="IBM Plex Sans" pitchFamily="34" charset="-122"/>
                <a:cs typeface="IBM Plex Sans" pitchFamily="34" charset="-120"/>
              </a:rPr>
              <a:t>When used intentionally, technology becomes a powerful ally in our mental health journey, offering tools and resources that were unimaginable just decades ago.</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2782" y="578882"/>
            <a:ext cx="7991237" cy="1029176"/>
          </a:xfrm>
          <a:prstGeom prst="rect">
            <a:avLst/>
          </a:prstGeom>
          <a:noFill/>
          <a:ln/>
        </p:spPr>
        <p:txBody>
          <a:bodyPr wrap="square" lIns="0" tIns="0" rIns="0" bIns="0" rtlCol="0" anchor="t"/>
          <a:lstStyle/>
          <a:p>
            <a:pPr marL="0" indent="0" algn="l">
              <a:lnSpc>
                <a:spcPts val="4050"/>
              </a:lnSpc>
              <a:buNone/>
            </a:pPr>
            <a:r>
              <a:rPr lang="en-US" sz="3200" dirty="0">
                <a:solidFill>
                  <a:srgbClr val="3F6FF3"/>
                </a:solidFill>
                <a:latin typeface="Outfit Medium" pitchFamily="34" charset="0"/>
                <a:ea typeface="Outfit Medium" pitchFamily="34" charset="-122"/>
                <a:cs typeface="Outfit Medium" pitchFamily="34" charset="-120"/>
              </a:rPr>
              <a:t>Digital Detox: Reclaiming Your Time and Mind</a:t>
            </a:r>
            <a:endParaRPr lang="en-US" sz="3200" dirty="0"/>
          </a:p>
        </p:txBody>
      </p:sp>
      <p:sp>
        <p:nvSpPr>
          <p:cNvPr id="4" name="Text 1"/>
          <p:cNvSpPr/>
          <p:nvPr/>
        </p:nvSpPr>
        <p:spPr>
          <a:xfrm>
            <a:off x="6062782" y="1855113"/>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01</a:t>
            </a:r>
            <a:endParaRPr lang="en-US" sz="1250" dirty="0"/>
          </a:p>
        </p:txBody>
      </p:sp>
      <p:sp>
        <p:nvSpPr>
          <p:cNvPr id="5" name="Shape 2"/>
          <p:cNvSpPr/>
          <p:nvPr/>
        </p:nvSpPr>
        <p:spPr>
          <a:xfrm>
            <a:off x="6062782" y="2112050"/>
            <a:ext cx="7991237" cy="22860"/>
          </a:xfrm>
          <a:prstGeom prst="rect">
            <a:avLst/>
          </a:prstGeom>
          <a:solidFill>
            <a:srgbClr val="A2B9F9"/>
          </a:solidFill>
          <a:ln/>
        </p:spPr>
        <p:txBody>
          <a:bodyPr/>
          <a:lstStyle/>
          <a:p>
            <a:endParaRPr lang="en-AU"/>
          </a:p>
        </p:txBody>
      </p:sp>
      <p:sp>
        <p:nvSpPr>
          <p:cNvPr id="6" name="Text 3"/>
          <p:cNvSpPr/>
          <p:nvPr/>
        </p:nvSpPr>
        <p:spPr>
          <a:xfrm>
            <a:off x="6062782" y="2240042"/>
            <a:ext cx="2058710"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Set Sacred Boundaries</a:t>
            </a:r>
            <a:endParaRPr lang="en-US" sz="1600" dirty="0"/>
          </a:p>
        </p:txBody>
      </p:sp>
      <p:sp>
        <p:nvSpPr>
          <p:cNvPr id="7" name="Text 4"/>
          <p:cNvSpPr/>
          <p:nvPr/>
        </p:nvSpPr>
        <p:spPr>
          <a:xfrm>
            <a:off x="6062782" y="2596158"/>
            <a:ext cx="7991237" cy="526733"/>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Create tech-free zones and times: no devices during meals, one hour before bed, or first thing in the morning.</a:t>
            </a:r>
            <a:endParaRPr lang="en-US" sz="1250" dirty="0"/>
          </a:p>
        </p:txBody>
      </p:sp>
      <p:sp>
        <p:nvSpPr>
          <p:cNvPr id="8" name="Text 5"/>
          <p:cNvSpPr/>
          <p:nvPr/>
        </p:nvSpPr>
        <p:spPr>
          <a:xfrm>
            <a:off x="6062782" y="3411022"/>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02</a:t>
            </a:r>
            <a:endParaRPr lang="en-US" sz="1250" dirty="0"/>
          </a:p>
        </p:txBody>
      </p:sp>
      <p:sp>
        <p:nvSpPr>
          <p:cNvPr id="9" name="Shape 6"/>
          <p:cNvSpPr/>
          <p:nvPr/>
        </p:nvSpPr>
        <p:spPr>
          <a:xfrm>
            <a:off x="6062782" y="3667958"/>
            <a:ext cx="7991237" cy="22860"/>
          </a:xfrm>
          <a:prstGeom prst="rect">
            <a:avLst/>
          </a:prstGeom>
          <a:solidFill>
            <a:srgbClr val="A2B9F9"/>
          </a:solidFill>
          <a:ln/>
        </p:spPr>
        <p:txBody>
          <a:bodyPr/>
          <a:lstStyle/>
          <a:p>
            <a:endParaRPr lang="en-AU"/>
          </a:p>
        </p:txBody>
      </p:sp>
      <p:sp>
        <p:nvSpPr>
          <p:cNvPr id="10" name="Text 7"/>
          <p:cNvSpPr/>
          <p:nvPr/>
        </p:nvSpPr>
        <p:spPr>
          <a:xfrm>
            <a:off x="6062782" y="3795951"/>
            <a:ext cx="2950964"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Curate Your Digital Environment</a:t>
            </a:r>
            <a:endParaRPr lang="en-US" sz="1600" dirty="0"/>
          </a:p>
        </p:txBody>
      </p:sp>
      <p:sp>
        <p:nvSpPr>
          <p:cNvPr id="11" name="Text 8"/>
          <p:cNvSpPr/>
          <p:nvPr/>
        </p:nvSpPr>
        <p:spPr>
          <a:xfrm>
            <a:off x="6062782" y="4152067"/>
            <a:ext cx="7991237" cy="526733"/>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Unfollow accounts that trigger negative emotions. Follow creators who inspire, educate, and uplift your mental state.</a:t>
            </a:r>
            <a:endParaRPr lang="en-US" sz="1250" dirty="0"/>
          </a:p>
        </p:txBody>
      </p:sp>
      <p:sp>
        <p:nvSpPr>
          <p:cNvPr id="12" name="Text 9"/>
          <p:cNvSpPr/>
          <p:nvPr/>
        </p:nvSpPr>
        <p:spPr>
          <a:xfrm>
            <a:off x="6062782" y="4966930"/>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03</a:t>
            </a:r>
            <a:endParaRPr lang="en-US" sz="1250" dirty="0"/>
          </a:p>
        </p:txBody>
      </p:sp>
      <p:sp>
        <p:nvSpPr>
          <p:cNvPr id="13" name="Shape 10"/>
          <p:cNvSpPr/>
          <p:nvPr/>
        </p:nvSpPr>
        <p:spPr>
          <a:xfrm>
            <a:off x="6062782" y="5223867"/>
            <a:ext cx="7991237" cy="22860"/>
          </a:xfrm>
          <a:prstGeom prst="rect">
            <a:avLst/>
          </a:prstGeom>
          <a:solidFill>
            <a:srgbClr val="A2B9F9"/>
          </a:solidFill>
          <a:ln/>
        </p:spPr>
        <p:txBody>
          <a:bodyPr/>
          <a:lstStyle/>
          <a:p>
            <a:endParaRPr lang="en-AU"/>
          </a:p>
        </p:txBody>
      </p:sp>
      <p:sp>
        <p:nvSpPr>
          <p:cNvPr id="14" name="Text 11"/>
          <p:cNvSpPr/>
          <p:nvPr/>
        </p:nvSpPr>
        <p:spPr>
          <a:xfrm>
            <a:off x="6062782" y="5351859"/>
            <a:ext cx="2707838"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Practice Mindful Engagement</a:t>
            </a:r>
            <a:endParaRPr lang="en-US" sz="1600" dirty="0"/>
          </a:p>
        </p:txBody>
      </p:sp>
      <p:sp>
        <p:nvSpPr>
          <p:cNvPr id="15" name="Text 12"/>
          <p:cNvSpPr/>
          <p:nvPr/>
        </p:nvSpPr>
        <p:spPr>
          <a:xfrm>
            <a:off x="6062782" y="5707975"/>
            <a:ext cx="7991237" cy="263366"/>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Before picking up your device, pause and ask: "What am I hoping to accomplish?" Avoid mindless scrolling.</a:t>
            </a:r>
            <a:endParaRPr lang="en-US" sz="1250" dirty="0"/>
          </a:p>
        </p:txBody>
      </p:sp>
      <p:sp>
        <p:nvSpPr>
          <p:cNvPr id="16" name="Text 13"/>
          <p:cNvSpPr/>
          <p:nvPr/>
        </p:nvSpPr>
        <p:spPr>
          <a:xfrm>
            <a:off x="6062782" y="6259473"/>
            <a:ext cx="164663" cy="205859"/>
          </a:xfrm>
          <a:prstGeom prst="rect">
            <a:avLst/>
          </a:prstGeom>
          <a:noFill/>
          <a:ln/>
        </p:spPr>
        <p:txBody>
          <a:bodyPr wrap="none" lIns="0" tIns="0" rIns="0" bIns="0" rtlCol="0" anchor="t"/>
          <a:lstStyle/>
          <a:p>
            <a:pPr marL="0" indent="0" algn="l">
              <a:lnSpc>
                <a:spcPts val="2050"/>
              </a:lnSpc>
              <a:buNone/>
            </a:pPr>
            <a:r>
              <a:rPr lang="en-US" sz="1250" dirty="0">
                <a:solidFill>
                  <a:srgbClr val="666666"/>
                </a:solidFill>
                <a:latin typeface="Outfit Light" pitchFamily="34" charset="0"/>
                <a:ea typeface="Outfit Light" pitchFamily="34" charset="-122"/>
                <a:cs typeface="Outfit Light" pitchFamily="34" charset="-120"/>
              </a:rPr>
              <a:t>04</a:t>
            </a:r>
            <a:endParaRPr lang="en-US" sz="1250" dirty="0"/>
          </a:p>
        </p:txBody>
      </p:sp>
      <p:sp>
        <p:nvSpPr>
          <p:cNvPr id="17" name="Shape 14"/>
          <p:cNvSpPr/>
          <p:nvPr/>
        </p:nvSpPr>
        <p:spPr>
          <a:xfrm>
            <a:off x="6062782" y="6516410"/>
            <a:ext cx="7991237" cy="22860"/>
          </a:xfrm>
          <a:prstGeom prst="rect">
            <a:avLst/>
          </a:prstGeom>
          <a:solidFill>
            <a:srgbClr val="A2B9F9"/>
          </a:solidFill>
          <a:ln/>
        </p:spPr>
        <p:txBody>
          <a:bodyPr/>
          <a:lstStyle/>
          <a:p>
            <a:endParaRPr lang="en-AU"/>
          </a:p>
        </p:txBody>
      </p:sp>
      <p:sp>
        <p:nvSpPr>
          <p:cNvPr id="18" name="Text 15"/>
          <p:cNvSpPr/>
          <p:nvPr/>
        </p:nvSpPr>
        <p:spPr>
          <a:xfrm>
            <a:off x="6062782" y="6644402"/>
            <a:ext cx="2675096" cy="257294"/>
          </a:xfrm>
          <a:prstGeom prst="rect">
            <a:avLst/>
          </a:prstGeom>
          <a:noFill/>
          <a:ln/>
        </p:spPr>
        <p:txBody>
          <a:bodyPr wrap="none" lIns="0" tIns="0" rIns="0" bIns="0" rtlCol="0" anchor="t"/>
          <a:lstStyle/>
          <a:p>
            <a:pPr marL="0" indent="0" algn="l">
              <a:lnSpc>
                <a:spcPts val="2000"/>
              </a:lnSpc>
              <a:buNone/>
            </a:pPr>
            <a:r>
              <a:rPr lang="en-US" sz="1600" dirty="0">
                <a:solidFill>
                  <a:srgbClr val="666666"/>
                </a:solidFill>
                <a:latin typeface="Outfit Medium" pitchFamily="34" charset="0"/>
                <a:ea typeface="Outfit Medium" pitchFamily="34" charset="-122"/>
                <a:cs typeface="Outfit Medium" pitchFamily="34" charset="-120"/>
              </a:rPr>
              <a:t>Embrace Analog Alternatives</a:t>
            </a:r>
            <a:endParaRPr lang="en-US" sz="1600" dirty="0"/>
          </a:p>
        </p:txBody>
      </p:sp>
      <p:sp>
        <p:nvSpPr>
          <p:cNvPr id="19" name="Text 16"/>
          <p:cNvSpPr/>
          <p:nvPr/>
        </p:nvSpPr>
        <p:spPr>
          <a:xfrm>
            <a:off x="6062782" y="7000518"/>
            <a:ext cx="7991237" cy="526733"/>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Rediscover physical books, handwritten journals, face-to-face conversations, and outdoor activities without digital distractions.</a:t>
            </a:r>
            <a:endParaRPr lang="en-US" sz="12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529"/>
          </a:xfrm>
          <a:prstGeom prst="rect">
            <a:avLst/>
          </a:prstGeom>
        </p:spPr>
      </p:pic>
      <p:sp>
        <p:nvSpPr>
          <p:cNvPr id="3" name="Text 0"/>
          <p:cNvSpPr/>
          <p:nvPr/>
        </p:nvSpPr>
        <p:spPr>
          <a:xfrm>
            <a:off x="6085999" y="471011"/>
            <a:ext cx="7944802" cy="1070610"/>
          </a:xfrm>
          <a:prstGeom prst="rect">
            <a:avLst/>
          </a:prstGeom>
          <a:noFill/>
          <a:ln/>
        </p:spPr>
        <p:txBody>
          <a:bodyPr wrap="square" lIns="0" tIns="0" rIns="0" bIns="0" rtlCol="0" anchor="t"/>
          <a:lstStyle/>
          <a:p>
            <a:pPr marL="0" indent="0" algn="l">
              <a:lnSpc>
                <a:spcPts val="4200"/>
              </a:lnSpc>
              <a:buNone/>
            </a:pPr>
            <a:r>
              <a:rPr lang="en-US" sz="3350" dirty="0">
                <a:solidFill>
                  <a:srgbClr val="3F6FF3"/>
                </a:solidFill>
                <a:latin typeface="Outfit Medium" pitchFamily="34" charset="0"/>
                <a:ea typeface="Outfit Medium" pitchFamily="34" charset="-122"/>
                <a:cs typeface="Outfit Medium" pitchFamily="34" charset="-120"/>
              </a:rPr>
              <a:t>The Future is Now: Tech's Role in Mental Wellness</a:t>
            </a:r>
            <a:endParaRPr lang="en-US" sz="3350" dirty="0"/>
          </a:p>
        </p:txBody>
      </p:sp>
      <p:sp>
        <p:nvSpPr>
          <p:cNvPr id="4" name="Shape 1"/>
          <p:cNvSpPr/>
          <p:nvPr/>
        </p:nvSpPr>
        <p:spPr>
          <a:xfrm>
            <a:off x="6085999" y="1798558"/>
            <a:ext cx="3886795" cy="2509480"/>
          </a:xfrm>
          <a:prstGeom prst="roundRect">
            <a:avLst>
              <a:gd name="adj" fmla="val 6144"/>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5" name="Shape 2"/>
          <p:cNvSpPr/>
          <p:nvPr/>
        </p:nvSpPr>
        <p:spPr>
          <a:xfrm>
            <a:off x="6264831" y="1977390"/>
            <a:ext cx="513874" cy="513874"/>
          </a:xfrm>
          <a:prstGeom prst="roundRect">
            <a:avLst>
              <a:gd name="adj" fmla="val 17792466"/>
            </a:avLst>
          </a:prstGeom>
          <a:solidFill>
            <a:srgbClr val="A2B9F9"/>
          </a:solidFill>
          <a:ln/>
        </p:spPr>
        <p:txBody>
          <a:bodyPr/>
          <a:lstStyle/>
          <a:p>
            <a:endParaRPr lang="en-AU"/>
          </a:p>
        </p:txBody>
      </p:sp>
      <p:pic>
        <p:nvPicPr>
          <p:cNvPr id="6" name="Image 1" descr="preencoded.png"/>
          <p:cNvPicPr>
            <a:picLocks noChangeAspect="1"/>
          </p:cNvPicPr>
          <p:nvPr/>
        </p:nvPicPr>
        <p:blipFill>
          <a:blip r:embed="rId4"/>
          <a:stretch>
            <a:fillRect/>
          </a:stretch>
        </p:blipFill>
        <p:spPr>
          <a:xfrm>
            <a:off x="6406158" y="2089785"/>
            <a:ext cx="231219" cy="289084"/>
          </a:xfrm>
          <a:prstGeom prst="rect">
            <a:avLst/>
          </a:prstGeom>
        </p:spPr>
      </p:pic>
      <p:sp>
        <p:nvSpPr>
          <p:cNvPr id="7" name="Text 3"/>
          <p:cNvSpPr/>
          <p:nvPr/>
        </p:nvSpPr>
        <p:spPr>
          <a:xfrm>
            <a:off x="6264831" y="2662476"/>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Technology is Neutral</a:t>
            </a:r>
            <a:endParaRPr lang="en-US" sz="1650" dirty="0"/>
          </a:p>
        </p:txBody>
      </p:sp>
      <p:sp>
        <p:nvSpPr>
          <p:cNvPr id="8" name="Text 4"/>
          <p:cNvSpPr/>
          <p:nvPr/>
        </p:nvSpPr>
        <p:spPr>
          <a:xfrm>
            <a:off x="6264831" y="3032879"/>
            <a:ext cx="3529132" cy="1096328"/>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Our devices aren't inherently good or bad—their impact depends entirely on how mindfully and intentionally we choose to use them.</a:t>
            </a:r>
            <a:endParaRPr lang="en-US" sz="1300" dirty="0"/>
          </a:p>
        </p:txBody>
      </p:sp>
      <p:sp>
        <p:nvSpPr>
          <p:cNvPr id="9" name="Shape 5"/>
          <p:cNvSpPr/>
          <p:nvPr/>
        </p:nvSpPr>
        <p:spPr>
          <a:xfrm>
            <a:off x="10144006" y="1798558"/>
            <a:ext cx="3886795" cy="2509480"/>
          </a:xfrm>
          <a:prstGeom prst="roundRect">
            <a:avLst>
              <a:gd name="adj" fmla="val 6144"/>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10" name="Shape 6"/>
          <p:cNvSpPr/>
          <p:nvPr/>
        </p:nvSpPr>
        <p:spPr>
          <a:xfrm>
            <a:off x="10322838" y="1977390"/>
            <a:ext cx="513874" cy="513874"/>
          </a:xfrm>
          <a:prstGeom prst="roundRect">
            <a:avLst>
              <a:gd name="adj" fmla="val 17792466"/>
            </a:avLst>
          </a:prstGeom>
          <a:solidFill>
            <a:srgbClr val="A2B9F9"/>
          </a:solidFill>
          <a:ln/>
        </p:spPr>
        <p:txBody>
          <a:bodyPr/>
          <a:lstStyle/>
          <a:p>
            <a:endParaRPr lang="en-AU"/>
          </a:p>
        </p:txBody>
      </p:sp>
      <p:pic>
        <p:nvPicPr>
          <p:cNvPr id="11" name="Image 2" descr="preencoded.png"/>
          <p:cNvPicPr>
            <a:picLocks noChangeAspect="1"/>
          </p:cNvPicPr>
          <p:nvPr/>
        </p:nvPicPr>
        <p:blipFill>
          <a:blip r:embed="rId5"/>
          <a:stretch>
            <a:fillRect/>
          </a:stretch>
        </p:blipFill>
        <p:spPr>
          <a:xfrm>
            <a:off x="10464165" y="2089785"/>
            <a:ext cx="231219" cy="289084"/>
          </a:xfrm>
          <a:prstGeom prst="rect">
            <a:avLst/>
          </a:prstGeom>
        </p:spPr>
      </p:pic>
      <p:sp>
        <p:nvSpPr>
          <p:cNvPr id="12" name="Text 7"/>
          <p:cNvSpPr/>
          <p:nvPr/>
        </p:nvSpPr>
        <p:spPr>
          <a:xfrm>
            <a:off x="10322838" y="2662476"/>
            <a:ext cx="2467689"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Embrace Supportive Tools</a:t>
            </a:r>
            <a:endParaRPr lang="en-US" sz="1650" dirty="0"/>
          </a:p>
        </p:txBody>
      </p:sp>
      <p:sp>
        <p:nvSpPr>
          <p:cNvPr id="13" name="Text 8"/>
          <p:cNvSpPr/>
          <p:nvPr/>
        </p:nvSpPr>
        <p:spPr>
          <a:xfrm>
            <a:off x="10322838" y="3032879"/>
            <a:ext cx="3529132" cy="822246"/>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Actively seek out and utilize technologies that genuinely support your mental health, productivity, and overall wellbeing.</a:t>
            </a:r>
            <a:endParaRPr lang="en-US" sz="1300" dirty="0"/>
          </a:p>
        </p:txBody>
      </p:sp>
      <p:sp>
        <p:nvSpPr>
          <p:cNvPr id="14" name="Shape 9"/>
          <p:cNvSpPr/>
          <p:nvPr/>
        </p:nvSpPr>
        <p:spPr>
          <a:xfrm>
            <a:off x="6085999" y="4479250"/>
            <a:ext cx="7944802" cy="1961317"/>
          </a:xfrm>
          <a:prstGeom prst="roundRect">
            <a:avLst>
              <a:gd name="adj" fmla="val 7861"/>
            </a:avLst>
          </a:prstGeom>
          <a:solidFill>
            <a:srgbClr val="CFDBFC"/>
          </a:solidFill>
          <a:ln w="7620">
            <a:solidFill>
              <a:srgbClr val="B5C1E2"/>
            </a:solidFill>
            <a:prstDash val="solid"/>
          </a:ln>
          <a:effectLst>
            <a:outerShdw dist="15240" dir="2700000" algn="bl" rotWithShape="0">
              <a:srgbClr val="B5C1E2">
                <a:alpha val="100000"/>
              </a:srgbClr>
            </a:outerShdw>
          </a:effectLst>
        </p:spPr>
        <p:txBody>
          <a:bodyPr/>
          <a:lstStyle/>
          <a:p>
            <a:endParaRPr lang="en-AU"/>
          </a:p>
        </p:txBody>
      </p:sp>
      <p:sp>
        <p:nvSpPr>
          <p:cNvPr id="15" name="Shape 10"/>
          <p:cNvSpPr/>
          <p:nvPr/>
        </p:nvSpPr>
        <p:spPr>
          <a:xfrm>
            <a:off x="6264831" y="4658082"/>
            <a:ext cx="513874" cy="513874"/>
          </a:xfrm>
          <a:prstGeom prst="roundRect">
            <a:avLst>
              <a:gd name="adj" fmla="val 17792466"/>
            </a:avLst>
          </a:prstGeom>
          <a:solidFill>
            <a:srgbClr val="A2B9F9"/>
          </a:solidFill>
          <a:ln/>
        </p:spPr>
        <p:txBody>
          <a:bodyPr/>
          <a:lstStyle/>
          <a:p>
            <a:endParaRPr lang="en-AU"/>
          </a:p>
        </p:txBody>
      </p:sp>
      <p:pic>
        <p:nvPicPr>
          <p:cNvPr id="16" name="Image 3" descr="preencoded.png"/>
          <p:cNvPicPr>
            <a:picLocks noChangeAspect="1"/>
          </p:cNvPicPr>
          <p:nvPr/>
        </p:nvPicPr>
        <p:blipFill>
          <a:blip r:embed="rId6"/>
          <a:stretch>
            <a:fillRect/>
          </a:stretch>
        </p:blipFill>
        <p:spPr>
          <a:xfrm>
            <a:off x="6406158" y="4770477"/>
            <a:ext cx="231219" cy="289084"/>
          </a:xfrm>
          <a:prstGeom prst="rect">
            <a:avLst/>
          </a:prstGeom>
        </p:spPr>
      </p:pic>
      <p:sp>
        <p:nvSpPr>
          <p:cNvPr id="17" name="Text 11"/>
          <p:cNvSpPr/>
          <p:nvPr/>
        </p:nvSpPr>
        <p:spPr>
          <a:xfrm>
            <a:off x="6264831" y="5343168"/>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000000"/>
                </a:solidFill>
                <a:latin typeface="Outfit Medium" pitchFamily="34" charset="0"/>
                <a:ea typeface="Outfit Medium" pitchFamily="34" charset="-122"/>
                <a:cs typeface="Outfit Medium" pitchFamily="34" charset="-120"/>
              </a:rPr>
              <a:t>Take Control</a:t>
            </a:r>
            <a:endParaRPr lang="en-US" sz="1650" dirty="0"/>
          </a:p>
        </p:txBody>
      </p:sp>
      <p:sp>
        <p:nvSpPr>
          <p:cNvPr id="18" name="Text 12"/>
          <p:cNvSpPr/>
          <p:nvPr/>
        </p:nvSpPr>
        <p:spPr>
          <a:xfrm>
            <a:off x="6264831" y="5713571"/>
            <a:ext cx="7587139" cy="548164"/>
          </a:xfrm>
          <a:prstGeom prst="rect">
            <a:avLst/>
          </a:prstGeom>
          <a:noFill/>
          <a:ln/>
        </p:spPr>
        <p:txBody>
          <a:bodyPr wrap="square" lIns="0" tIns="0" rIns="0" bIns="0" rtlCol="0" anchor="t"/>
          <a:lstStyle/>
          <a:p>
            <a:pPr marL="0" indent="0" algn="l">
              <a:lnSpc>
                <a:spcPts val="2150"/>
              </a:lnSpc>
              <a:buNone/>
            </a:pPr>
            <a:r>
              <a:rPr lang="en-US" sz="1300" dirty="0">
                <a:solidFill>
                  <a:srgbClr val="000000"/>
                </a:solidFill>
                <a:latin typeface="IBM Plex Sans" pitchFamily="34" charset="0"/>
                <a:ea typeface="IBM Plex Sans" pitchFamily="34" charset="-122"/>
                <a:cs typeface="IBM Plex Sans" pitchFamily="34" charset="-120"/>
              </a:rPr>
              <a:t>You are the architect of your digital life. Set boundaries, make conscious choices, and prioritize your psychological wellness above all else.</a:t>
            </a:r>
            <a:endParaRPr lang="en-US" sz="1300" dirty="0"/>
          </a:p>
        </p:txBody>
      </p:sp>
      <p:sp>
        <p:nvSpPr>
          <p:cNvPr id="19" name="Shape 13"/>
          <p:cNvSpPr/>
          <p:nvPr/>
        </p:nvSpPr>
        <p:spPr>
          <a:xfrm>
            <a:off x="6085999" y="6718783"/>
            <a:ext cx="7944802" cy="28932"/>
          </a:xfrm>
          <a:prstGeom prst="rect">
            <a:avLst/>
          </a:prstGeom>
          <a:solidFill>
            <a:srgbClr val="666666">
              <a:alpha val="50000"/>
            </a:srgbClr>
          </a:solidFill>
          <a:ln/>
        </p:spPr>
        <p:txBody>
          <a:bodyPr/>
          <a:lstStyle/>
          <a:p>
            <a:endParaRPr lang="en-AU"/>
          </a:p>
        </p:txBody>
      </p:sp>
      <p:sp>
        <p:nvSpPr>
          <p:cNvPr id="20" name="Text 14"/>
          <p:cNvSpPr/>
          <p:nvPr/>
        </p:nvSpPr>
        <p:spPr>
          <a:xfrm>
            <a:off x="6085999" y="6940272"/>
            <a:ext cx="7944802" cy="822246"/>
          </a:xfrm>
          <a:prstGeom prst="rect">
            <a:avLst/>
          </a:prstGeom>
          <a:noFill/>
          <a:ln/>
        </p:spPr>
        <p:txBody>
          <a:bodyPr wrap="square" lIns="0" tIns="0" rIns="0" bIns="0" rtlCol="0" anchor="t"/>
          <a:lstStyle/>
          <a:p>
            <a:pPr marL="0" indent="0" algn="l">
              <a:lnSpc>
                <a:spcPts val="2150"/>
              </a:lnSpc>
              <a:buNone/>
            </a:pPr>
            <a:r>
              <a:rPr lang="en-US" sz="1300" dirty="0">
                <a:solidFill>
                  <a:srgbClr val="666666"/>
                </a:solidFill>
                <a:latin typeface="IBM Plex Sans" pitchFamily="34" charset="0"/>
                <a:ea typeface="IBM Plex Sans" pitchFamily="34" charset="-122"/>
                <a:cs typeface="IBM Plex Sans" pitchFamily="34" charset="-120"/>
              </a:rPr>
              <a:t>As we navigate this digital age, remember that the power to shape technology's impact on our mental health lies firmly in our hands. Choose wisely, live intentionally, and let technology serve your highest good.</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80080" y="1105523"/>
            <a:ext cx="8959453" cy="863322"/>
          </a:xfrm>
          <a:prstGeom prst="rect">
            <a:avLst/>
          </a:prstGeom>
          <a:noFill/>
          <a:ln/>
        </p:spPr>
        <p:txBody>
          <a:bodyPr wrap="none" lIns="0" tIns="0" rIns="0" bIns="0" rtlCol="0" anchor="t"/>
          <a:lstStyle/>
          <a:p>
            <a:pPr marL="0" indent="0" algn="l">
              <a:lnSpc>
                <a:spcPts val="6750"/>
              </a:lnSpc>
              <a:buNone/>
            </a:pPr>
            <a:r>
              <a:rPr lang="en-US" sz="5400" dirty="0">
                <a:solidFill>
                  <a:srgbClr val="3F6FF3"/>
                </a:solidFill>
                <a:latin typeface="Outfit Medium" pitchFamily="34" charset="0"/>
                <a:ea typeface="Outfit Medium" pitchFamily="34" charset="-122"/>
                <a:cs typeface="Outfit Medium" pitchFamily="34" charset="-120"/>
              </a:rPr>
              <a:t>Agenda</a:t>
            </a:r>
            <a:endParaRPr lang="en-US" sz="5400" dirty="0"/>
          </a:p>
        </p:txBody>
      </p:sp>
      <p:graphicFrame>
        <p:nvGraphicFramePr>
          <p:cNvPr id="9" name="Diagram 8">
            <a:extLst>
              <a:ext uri="{FF2B5EF4-FFF2-40B4-BE49-F238E27FC236}">
                <a16:creationId xmlns:a16="http://schemas.microsoft.com/office/drawing/2014/main" id="{4D358FAB-EEB6-512B-8764-A19506E3FD95}"/>
              </a:ext>
            </a:extLst>
          </p:cNvPr>
          <p:cNvGraphicFramePr/>
          <p:nvPr>
            <p:extLst>
              <p:ext uri="{D42A27DB-BD31-4B8C-83A1-F6EECF244321}">
                <p14:modId xmlns:p14="http://schemas.microsoft.com/office/powerpoint/2010/main" val="1882916102"/>
              </p:ext>
            </p:extLst>
          </p:nvPr>
        </p:nvGraphicFramePr>
        <p:xfrm>
          <a:off x="191534" y="1930250"/>
          <a:ext cx="14247331" cy="538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27C3-40AC-FDA1-270B-54A8B4F5FF1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3C6679B-7DAB-A405-1958-8753EC7E829F}"/>
              </a:ext>
            </a:extLst>
          </p:cNvPr>
          <p:cNvSpPr/>
          <p:nvPr/>
        </p:nvSpPr>
        <p:spPr>
          <a:xfrm>
            <a:off x="5076497" y="607853"/>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Introduction</a:t>
            </a:r>
            <a:endParaRPr lang="en-US" sz="6150" dirty="0"/>
          </a:p>
        </p:txBody>
      </p:sp>
      <p:sp>
        <p:nvSpPr>
          <p:cNvPr id="4" name="Text 1">
            <a:extLst>
              <a:ext uri="{FF2B5EF4-FFF2-40B4-BE49-F238E27FC236}">
                <a16:creationId xmlns:a16="http://schemas.microsoft.com/office/drawing/2014/main" id="{D4E0E57D-8119-73A6-B6D4-08C97277FEF6}"/>
              </a:ext>
            </a:extLst>
          </p:cNvPr>
          <p:cNvSpPr/>
          <p:nvPr/>
        </p:nvSpPr>
        <p:spPr>
          <a:xfrm>
            <a:off x="5076497" y="1883927"/>
            <a:ext cx="4205764" cy="425291"/>
          </a:xfrm>
          <a:prstGeom prst="rect">
            <a:avLst/>
          </a:prstGeom>
          <a:noFill/>
          <a:ln/>
        </p:spPr>
        <p:txBody>
          <a:bodyPr wrap="none" lIns="0" tIns="0" rIns="0" bIns="0" rtlCol="0" anchor="t"/>
          <a:lstStyle/>
          <a:p>
            <a:pPr marL="0" indent="0" algn="l">
              <a:lnSpc>
                <a:spcPts val="3300"/>
              </a:lnSpc>
              <a:buNone/>
            </a:pPr>
            <a:r>
              <a:rPr lang="en-US" sz="2650" dirty="0">
                <a:solidFill>
                  <a:srgbClr val="3F6FF3"/>
                </a:solidFill>
                <a:latin typeface="Outfit Medium" pitchFamily="34" charset="0"/>
              </a:rPr>
              <a:t>Role Play Scenario</a:t>
            </a:r>
            <a:endParaRPr lang="en-US" sz="2650" dirty="0"/>
          </a:p>
        </p:txBody>
      </p:sp>
      <p:sp>
        <p:nvSpPr>
          <p:cNvPr id="5" name="Text 2">
            <a:extLst>
              <a:ext uri="{FF2B5EF4-FFF2-40B4-BE49-F238E27FC236}">
                <a16:creationId xmlns:a16="http://schemas.microsoft.com/office/drawing/2014/main" id="{90DF69B8-4338-1150-A39F-2DA706301383}"/>
              </a:ext>
            </a:extLst>
          </p:cNvPr>
          <p:cNvSpPr/>
          <p:nvPr/>
        </p:nvSpPr>
        <p:spPr>
          <a:xfrm>
            <a:off x="5076497" y="2607074"/>
            <a:ext cx="9144000" cy="4625485"/>
          </a:xfrm>
          <a:prstGeom prst="rect">
            <a:avLst/>
          </a:prstGeom>
          <a:noFill/>
          <a:ln/>
        </p:spPr>
        <p:txBody>
          <a:bodyPr wrap="square" lIns="0" tIns="0" rIns="0" bIns="0" rtlCol="0" anchor="t"/>
          <a:lstStyle/>
          <a:p>
            <a:pPr>
              <a:lnSpc>
                <a:spcPts val="2850"/>
              </a:lnSpc>
            </a:pPr>
            <a:r>
              <a:rPr lang="en-US" sz="2400" dirty="0"/>
              <a:t>Picture this:</a:t>
            </a:r>
          </a:p>
          <a:p>
            <a:pPr>
              <a:lnSpc>
                <a:spcPts val="2850"/>
              </a:lnSpc>
            </a:pPr>
            <a:r>
              <a:rPr lang="en-US" sz="2400" dirty="0"/>
              <a:t>You have 24hrs in day:</a:t>
            </a:r>
          </a:p>
          <a:p>
            <a:pPr>
              <a:lnSpc>
                <a:spcPts val="2850"/>
              </a:lnSpc>
            </a:pPr>
            <a:r>
              <a:rPr lang="en-US" sz="2400" dirty="0"/>
              <a:t>Which are the following being bad for mental health:</a:t>
            </a:r>
          </a:p>
          <a:p>
            <a:pPr>
              <a:lnSpc>
                <a:spcPts val="2850"/>
              </a:lnSpc>
            </a:pPr>
            <a:endParaRPr lang="en-US" sz="2400" dirty="0"/>
          </a:p>
          <a:p>
            <a:r>
              <a:rPr lang="en-US" sz="2400" b="1" dirty="0"/>
              <a:t>A.</a:t>
            </a:r>
            <a:r>
              <a:rPr lang="en-US" sz="2400" dirty="0"/>
              <a:t> Staying up late for 10 hours (9 PM – 7 AM) endlessly scrolling on your phone 📱</a:t>
            </a:r>
          </a:p>
          <a:p>
            <a:r>
              <a:rPr lang="en-US" sz="2400" b="1" dirty="0"/>
              <a:t>B.</a:t>
            </a:r>
            <a:r>
              <a:rPr lang="en-US" sz="2400" dirty="0"/>
              <a:t> Working 20 hours straight to “stay productive” with no real breaks 💻</a:t>
            </a:r>
          </a:p>
          <a:p>
            <a:r>
              <a:rPr lang="en-US" sz="2400" b="1" dirty="0"/>
              <a:t>C.</a:t>
            </a:r>
            <a:r>
              <a:rPr lang="en-US" sz="2400" dirty="0"/>
              <a:t> Comparing yourself on social media for 5 continuous hours 👀</a:t>
            </a:r>
          </a:p>
          <a:p>
            <a:r>
              <a:rPr lang="en-US" sz="2400" b="1" dirty="0"/>
              <a:t>D.</a:t>
            </a:r>
            <a:r>
              <a:rPr lang="en-US" sz="2400" dirty="0"/>
              <a:t> Isolating yourself for an entire weekend, gaming non-stop and sleeping only 3–4 hours a night 😶‍🌫️</a:t>
            </a:r>
          </a:p>
          <a:p>
            <a:r>
              <a:rPr lang="en-US" sz="2400" b="1" dirty="0"/>
              <a:t>E.</a:t>
            </a:r>
            <a:r>
              <a:rPr lang="en-US" sz="2400" dirty="0"/>
              <a:t> Checking messages and work notifications within 5 seconds of waking up - every single morning ☀️</a:t>
            </a:r>
          </a:p>
          <a:p>
            <a:pPr>
              <a:lnSpc>
                <a:spcPts val="2850"/>
              </a:lnSpc>
            </a:pPr>
            <a:endParaRPr lang="en-US" sz="2400" dirty="0"/>
          </a:p>
        </p:txBody>
      </p:sp>
      <p:pic>
        <p:nvPicPr>
          <p:cNvPr id="10" name="Picture 9" descr="A person sitting on a couch with a computer&#10;&#10;AI-generated content may be incorrect.">
            <a:extLst>
              <a:ext uri="{FF2B5EF4-FFF2-40B4-BE49-F238E27FC236}">
                <a16:creationId xmlns:a16="http://schemas.microsoft.com/office/drawing/2014/main" id="{BBA7C966-6524-D427-A29B-3C1631F3D6DF}"/>
              </a:ext>
            </a:extLst>
          </p:cNvPr>
          <p:cNvPicPr>
            <a:picLocks noChangeAspect="1"/>
          </p:cNvPicPr>
          <p:nvPr/>
        </p:nvPicPr>
        <p:blipFill>
          <a:blip r:embed="rId3"/>
          <a:stretch>
            <a:fillRect/>
          </a:stretch>
        </p:blipFill>
        <p:spPr>
          <a:xfrm>
            <a:off x="166509" y="848916"/>
            <a:ext cx="4909988" cy="6869192"/>
          </a:xfrm>
          <a:prstGeom prst="rect">
            <a:avLst/>
          </a:prstGeom>
        </p:spPr>
      </p:pic>
    </p:spTree>
    <p:extLst>
      <p:ext uri="{BB962C8B-B14F-4D97-AF65-F5344CB8AC3E}">
        <p14:creationId xmlns:p14="http://schemas.microsoft.com/office/powerpoint/2010/main" val="289388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1250990" y="1123925"/>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Introduction</a:t>
            </a:r>
            <a:endParaRPr lang="en-US" sz="6150" dirty="0"/>
          </a:p>
        </p:txBody>
      </p:sp>
      <p:sp>
        <p:nvSpPr>
          <p:cNvPr id="4" name="Text 1"/>
          <p:cNvSpPr/>
          <p:nvPr/>
        </p:nvSpPr>
        <p:spPr>
          <a:xfrm>
            <a:off x="1250990" y="2160849"/>
            <a:ext cx="4205764" cy="425291"/>
          </a:xfrm>
          <a:prstGeom prst="rect">
            <a:avLst/>
          </a:prstGeom>
          <a:noFill/>
          <a:ln/>
        </p:spPr>
        <p:txBody>
          <a:bodyPr wrap="none" lIns="0" tIns="0" rIns="0" bIns="0" rtlCol="0" anchor="t"/>
          <a:lstStyle/>
          <a:p>
            <a:pPr marL="0" indent="0" algn="l">
              <a:lnSpc>
                <a:spcPts val="3300"/>
              </a:lnSpc>
              <a:buNone/>
            </a:pPr>
            <a:r>
              <a:rPr lang="en-US" sz="3200" dirty="0">
                <a:solidFill>
                  <a:srgbClr val="3F6FF3"/>
                </a:solidFill>
                <a:latin typeface="Outfit Medium" pitchFamily="34" charset="0"/>
              </a:rPr>
              <a:t>Main Point?</a:t>
            </a:r>
            <a:endParaRPr lang="en-US" sz="3200" dirty="0"/>
          </a:p>
        </p:txBody>
      </p:sp>
      <p:sp>
        <p:nvSpPr>
          <p:cNvPr id="5" name="Text 2"/>
          <p:cNvSpPr/>
          <p:nvPr/>
        </p:nvSpPr>
        <p:spPr>
          <a:xfrm>
            <a:off x="1250990" y="2769431"/>
            <a:ext cx="12827617" cy="4160402"/>
          </a:xfrm>
          <a:prstGeom prst="rect">
            <a:avLst/>
          </a:prstGeom>
          <a:noFill/>
          <a:ln/>
        </p:spPr>
        <p:txBody>
          <a:bodyPr wrap="square" lIns="0" tIns="0" rIns="0" bIns="0" rtlCol="0" anchor="t"/>
          <a:lstStyle/>
          <a:p>
            <a:pPr>
              <a:lnSpc>
                <a:spcPts val="2850"/>
              </a:lnSpc>
            </a:pPr>
            <a:endParaRPr lang="en-US" sz="2400" dirty="0"/>
          </a:p>
        </p:txBody>
      </p:sp>
      <p:sp>
        <p:nvSpPr>
          <p:cNvPr id="11" name="Text 2">
            <a:extLst>
              <a:ext uri="{FF2B5EF4-FFF2-40B4-BE49-F238E27FC236}">
                <a16:creationId xmlns:a16="http://schemas.microsoft.com/office/drawing/2014/main" id="{ACC43E20-7E5D-BD1D-388B-352AC3194525}"/>
              </a:ext>
            </a:extLst>
          </p:cNvPr>
          <p:cNvSpPr/>
          <p:nvPr/>
        </p:nvSpPr>
        <p:spPr>
          <a:xfrm>
            <a:off x="346841" y="2686842"/>
            <a:ext cx="13999780" cy="4959433"/>
          </a:xfrm>
          <a:prstGeom prst="rect">
            <a:avLst/>
          </a:prstGeom>
          <a:noFill/>
          <a:ln/>
        </p:spPr>
        <p:txBody>
          <a:bodyPr wrap="square" lIns="0" tIns="0" rIns="0" bIns="0" rtlCol="0" anchor="t"/>
          <a:lstStyle/>
          <a:p>
            <a:pPr algn="ctr">
              <a:lnSpc>
                <a:spcPts val="2850"/>
              </a:lnSpc>
            </a:pPr>
            <a:endParaRPr lang="en-US" sz="3200" b="1" dirty="0"/>
          </a:p>
          <a:p>
            <a:pPr algn="ctr">
              <a:lnSpc>
                <a:spcPts val="2850"/>
              </a:lnSpc>
            </a:pPr>
            <a:r>
              <a:rPr lang="en-US" sz="3600" dirty="0"/>
              <a:t>What </a:t>
            </a:r>
            <a:r>
              <a:rPr lang="en-US" sz="3600" dirty="0">
                <a:solidFill>
                  <a:srgbClr val="FF0000"/>
                </a:solidFill>
              </a:rPr>
              <a:t>key features or habits </a:t>
            </a:r>
            <a:r>
              <a:rPr lang="en-US" sz="3600" dirty="0"/>
              <a:t>do you notice that contribute </a:t>
            </a:r>
            <a:r>
              <a:rPr lang="en-US" sz="3600" dirty="0">
                <a:solidFill>
                  <a:srgbClr val="FF0000"/>
                </a:solidFill>
              </a:rPr>
              <a:t>to poor mental health </a:t>
            </a:r>
            <a:r>
              <a:rPr lang="en-US" sz="3600" dirty="0"/>
              <a:t>- and how can we recognize when they start to negatively affect us?</a:t>
            </a:r>
            <a:endParaRPr lang="en-US" sz="2400" dirty="0"/>
          </a:p>
          <a:p>
            <a:pPr algn="ctr">
              <a:lnSpc>
                <a:spcPts val="2850"/>
              </a:lnSpc>
            </a:pPr>
            <a:endParaRPr lang="en-US" sz="2400" dirty="0"/>
          </a:p>
          <a:p>
            <a:pPr algn="ctr">
              <a:lnSpc>
                <a:spcPts val="2850"/>
              </a:lnSpc>
            </a:pPr>
            <a:r>
              <a:rPr lang="en-US" sz="2400" b="1" dirty="0"/>
              <a:t>Quiz:</a:t>
            </a:r>
          </a:p>
          <a:p>
            <a:pPr algn="ctr"/>
            <a:r>
              <a:rPr lang="en-US" sz="2400" b="1" dirty="0"/>
              <a:t>A.</a:t>
            </a:r>
            <a:r>
              <a:rPr lang="en-US" sz="2400" dirty="0"/>
              <a:t> </a:t>
            </a:r>
            <a:r>
              <a:rPr lang="en-US" sz="2400" dirty="0">
                <a:solidFill>
                  <a:srgbClr val="FF0000"/>
                </a:solidFill>
              </a:rPr>
              <a:t>Staying up late for 10 hours</a:t>
            </a:r>
            <a:r>
              <a:rPr lang="en-US" sz="2400" dirty="0"/>
              <a:t> (9 PM – 7 AM) endlessly scrolling on your phone 📱</a:t>
            </a:r>
          </a:p>
          <a:p>
            <a:pPr algn="ctr"/>
            <a:r>
              <a:rPr lang="en-US" sz="2400" b="1" dirty="0"/>
              <a:t>B.</a:t>
            </a:r>
            <a:r>
              <a:rPr lang="en-US" sz="2400" dirty="0"/>
              <a:t> </a:t>
            </a:r>
            <a:r>
              <a:rPr lang="en-US" sz="2400" dirty="0">
                <a:solidFill>
                  <a:srgbClr val="FF0000"/>
                </a:solidFill>
              </a:rPr>
              <a:t>Working 20 hours</a:t>
            </a:r>
            <a:r>
              <a:rPr lang="en-US" sz="2400" dirty="0"/>
              <a:t> straight to “stay productive” with </a:t>
            </a:r>
            <a:r>
              <a:rPr lang="en-US" sz="2400" dirty="0">
                <a:solidFill>
                  <a:srgbClr val="FF0000"/>
                </a:solidFill>
              </a:rPr>
              <a:t>no real breaks </a:t>
            </a:r>
            <a:r>
              <a:rPr lang="en-US" sz="2400" dirty="0"/>
              <a:t>💻</a:t>
            </a:r>
          </a:p>
          <a:p>
            <a:pPr algn="ctr"/>
            <a:r>
              <a:rPr lang="en-US" sz="2400" b="1" dirty="0"/>
              <a:t>C.</a:t>
            </a:r>
            <a:r>
              <a:rPr lang="en-US" sz="2400" dirty="0"/>
              <a:t> Comparing yourself on </a:t>
            </a:r>
            <a:r>
              <a:rPr lang="en-US" sz="2400" dirty="0">
                <a:solidFill>
                  <a:srgbClr val="FF0000"/>
                </a:solidFill>
              </a:rPr>
              <a:t>social media for 5 continuous hours</a:t>
            </a:r>
            <a:r>
              <a:rPr lang="en-US" sz="2400" dirty="0"/>
              <a:t> 👀</a:t>
            </a:r>
          </a:p>
          <a:p>
            <a:pPr algn="ctr"/>
            <a:r>
              <a:rPr lang="en-US" sz="2400" b="1" dirty="0"/>
              <a:t>D.</a:t>
            </a:r>
            <a:r>
              <a:rPr lang="en-US" sz="2400" dirty="0"/>
              <a:t> Isolating yourself for an entire weekend, gaming non-stop and </a:t>
            </a:r>
            <a:r>
              <a:rPr lang="en-US" sz="2400" dirty="0">
                <a:solidFill>
                  <a:srgbClr val="FF0000"/>
                </a:solidFill>
              </a:rPr>
              <a:t>sleeping only 3–4 hours</a:t>
            </a:r>
            <a:r>
              <a:rPr lang="en-US" sz="2400" dirty="0"/>
              <a:t> a night 😶‍🌫️</a:t>
            </a:r>
          </a:p>
          <a:p>
            <a:pPr algn="ctr"/>
            <a:r>
              <a:rPr lang="en-US" sz="2400" b="1" dirty="0"/>
              <a:t>E.</a:t>
            </a:r>
            <a:r>
              <a:rPr lang="en-US" sz="2400" dirty="0"/>
              <a:t> Checking messages and </a:t>
            </a:r>
            <a:r>
              <a:rPr lang="en-US" sz="2400" dirty="0">
                <a:solidFill>
                  <a:srgbClr val="FF0000"/>
                </a:solidFill>
              </a:rPr>
              <a:t>work notifications within 5 seconds</a:t>
            </a:r>
            <a:r>
              <a:rPr lang="en-US" sz="2400" dirty="0"/>
              <a:t> of waking up - every single morning ☀️</a:t>
            </a:r>
          </a:p>
          <a:p>
            <a:pPr algn="ctr">
              <a:lnSpc>
                <a:spcPts val="2850"/>
              </a:lnSpc>
            </a:pPr>
            <a:endParaRPr lang="en-US" sz="2400" dirty="0"/>
          </a:p>
          <a:p>
            <a:pPr algn="ctr">
              <a:lnSpc>
                <a:spcPts val="2850"/>
              </a:lnSpc>
            </a:pPr>
            <a:r>
              <a:rPr lang="en-US" sz="2400" dirty="0"/>
              <a:t>Are these everyday habits signs of </a:t>
            </a:r>
            <a:r>
              <a:rPr lang="en-US" sz="2400" b="1" dirty="0"/>
              <a:t>high mental health risk</a:t>
            </a:r>
            <a:r>
              <a:rPr lang="en-US" sz="2400" dirty="0"/>
              <a:t>, or</a:t>
            </a:r>
          </a:p>
          <a:p>
            <a:pPr algn="ctr">
              <a:lnSpc>
                <a:spcPts val="2850"/>
              </a:lnSpc>
            </a:pPr>
            <a:r>
              <a:rPr lang="en-US" sz="2400" dirty="0"/>
              <a:t> are they just </a:t>
            </a:r>
            <a:r>
              <a:rPr lang="en-US" sz="2400" b="1" dirty="0"/>
              <a:t>low-risk routines</a:t>
            </a:r>
            <a:r>
              <a:rPr lang="en-US" sz="2400" dirty="0"/>
              <a:t> we’ve </a:t>
            </a:r>
            <a:r>
              <a:rPr lang="en-US" sz="2400" dirty="0" err="1"/>
              <a:t>normalised</a:t>
            </a:r>
            <a:r>
              <a:rPr lang="en-US" sz="2400" dirty="0"/>
              <a:t>?</a:t>
            </a:r>
          </a:p>
          <a:p>
            <a:pPr algn="ctr">
              <a:lnSpc>
                <a:spcPts val="2850"/>
              </a:lnSpc>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C87A8-A45A-6ED7-E991-06F71226A11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D753862-29DA-D7F4-B781-8479C2D5078C}"/>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Audience</a:t>
            </a:r>
            <a:endParaRPr lang="en-US" sz="6150" dirty="0"/>
          </a:p>
        </p:txBody>
      </p:sp>
      <p:sp>
        <p:nvSpPr>
          <p:cNvPr id="5" name="Text 2">
            <a:extLst>
              <a:ext uri="{FF2B5EF4-FFF2-40B4-BE49-F238E27FC236}">
                <a16:creationId xmlns:a16="http://schemas.microsoft.com/office/drawing/2014/main" id="{B5091472-F97A-FA89-9E65-7A0035C5F574}"/>
              </a:ext>
            </a:extLst>
          </p:cNvPr>
          <p:cNvSpPr/>
          <p:nvPr/>
        </p:nvSpPr>
        <p:spPr>
          <a:xfrm>
            <a:off x="1182415" y="2370592"/>
            <a:ext cx="8245364" cy="3872553"/>
          </a:xfrm>
          <a:prstGeom prst="rect">
            <a:avLst/>
          </a:prstGeom>
          <a:noFill/>
          <a:ln/>
        </p:spPr>
        <p:txBody>
          <a:bodyPr wrap="square" lIns="0" tIns="0" rIns="0" bIns="0" rtlCol="0" anchor="t"/>
          <a:lstStyle/>
          <a:p>
            <a:pPr>
              <a:lnSpc>
                <a:spcPts val="2850"/>
              </a:lnSpc>
            </a:pPr>
            <a:r>
              <a:rPr lang="en-AU" sz="2800" dirty="0"/>
              <a:t>Stakeholder: Mental Health Professionals</a:t>
            </a:r>
          </a:p>
          <a:p>
            <a:pPr>
              <a:lnSpc>
                <a:spcPts val="2850"/>
              </a:lnSpc>
            </a:pPr>
            <a:r>
              <a:rPr lang="en-AU" sz="2800" dirty="0"/>
              <a:t>Professional Examples: Psychologists, counsellors</a:t>
            </a:r>
          </a:p>
          <a:p>
            <a:pPr marL="457200" indent="-457200">
              <a:lnSpc>
                <a:spcPts val="2850"/>
              </a:lnSpc>
              <a:buFont typeface="Arial" panose="020B0604020202020204" pitchFamily="34" charset="0"/>
              <a:buChar char="•"/>
            </a:pPr>
            <a:r>
              <a:rPr lang="en-US" sz="2800" dirty="0"/>
              <a:t>How They’re Impacted:</a:t>
            </a:r>
            <a:br>
              <a:rPr lang="en-US" sz="2800" dirty="0"/>
            </a:br>
            <a:r>
              <a:rPr lang="en-US" sz="2800" dirty="0"/>
              <a:t>Increasing number of clients with gadget-related anxiety, burnout, and sleep problems.</a:t>
            </a:r>
          </a:p>
          <a:p>
            <a:pPr marL="457200" indent="-457200">
              <a:lnSpc>
                <a:spcPts val="2850"/>
              </a:lnSpc>
              <a:buFont typeface="Arial" panose="020B0604020202020204" pitchFamily="34" charset="0"/>
              <a:buChar char="•"/>
            </a:pPr>
            <a:r>
              <a:rPr lang="en-US" sz="2800" dirty="0"/>
              <a:t>Must adapt therapy methods to address digital stress, social comparison, and online addiction.</a:t>
            </a:r>
          </a:p>
          <a:p>
            <a:pPr marL="457200" indent="-457200">
              <a:lnSpc>
                <a:spcPts val="2850"/>
              </a:lnSpc>
              <a:buFont typeface="Arial" panose="020B0604020202020204" pitchFamily="34" charset="0"/>
              <a:buChar char="•"/>
            </a:pPr>
            <a:r>
              <a:rPr lang="en-US" sz="2800" dirty="0"/>
              <a:t>Need to understand digital </a:t>
            </a:r>
            <a:r>
              <a:rPr lang="en-US" sz="2800" dirty="0" err="1"/>
              <a:t>behaviour</a:t>
            </a:r>
            <a:r>
              <a:rPr lang="en-US" sz="2800" dirty="0"/>
              <a:t> patterns to provide relevant interventions.</a:t>
            </a:r>
            <a:endParaRPr lang="en-AU" sz="2800" dirty="0"/>
          </a:p>
          <a:p>
            <a:pPr>
              <a:lnSpc>
                <a:spcPts val="2850"/>
              </a:lnSpc>
            </a:pPr>
            <a:endParaRPr lang="en-AU" sz="3600" dirty="0"/>
          </a:p>
          <a:p>
            <a:pPr>
              <a:lnSpc>
                <a:spcPts val="2850"/>
              </a:lnSpc>
            </a:pPr>
            <a:endParaRPr lang="en-AU" sz="3600" dirty="0"/>
          </a:p>
          <a:p>
            <a:pPr>
              <a:lnSpc>
                <a:spcPts val="2850"/>
              </a:lnSpc>
            </a:pPr>
            <a:endParaRPr lang="en-AU" sz="3600" dirty="0"/>
          </a:p>
          <a:p>
            <a:pPr>
              <a:lnSpc>
                <a:spcPts val="2850"/>
              </a:lnSpc>
            </a:pPr>
            <a:endParaRPr lang="en-AU" sz="3600" dirty="0"/>
          </a:p>
          <a:p>
            <a:pPr>
              <a:lnSpc>
                <a:spcPts val="2850"/>
              </a:lnSpc>
            </a:pPr>
            <a:endParaRPr lang="en-US" sz="3600" dirty="0"/>
          </a:p>
        </p:txBody>
      </p:sp>
      <p:pic>
        <p:nvPicPr>
          <p:cNvPr id="7" name="Picture 6" descr="A person wearing a virtual reality headset&#10;&#10;AI-generated content may be incorrect.">
            <a:extLst>
              <a:ext uri="{FF2B5EF4-FFF2-40B4-BE49-F238E27FC236}">
                <a16:creationId xmlns:a16="http://schemas.microsoft.com/office/drawing/2014/main" id="{0FB1D413-4ADF-343E-7B9E-CCF9531CE0EE}"/>
              </a:ext>
            </a:extLst>
          </p:cNvPr>
          <p:cNvPicPr>
            <a:picLocks noChangeAspect="1"/>
          </p:cNvPicPr>
          <p:nvPr/>
        </p:nvPicPr>
        <p:blipFill>
          <a:blip r:embed="rId3"/>
          <a:stretch>
            <a:fillRect/>
          </a:stretch>
        </p:blipFill>
        <p:spPr>
          <a:xfrm>
            <a:off x="9605938" y="2546828"/>
            <a:ext cx="4701565" cy="3135944"/>
          </a:xfrm>
          <a:prstGeom prst="rect">
            <a:avLst/>
          </a:prstGeom>
        </p:spPr>
      </p:pic>
    </p:spTree>
    <p:extLst>
      <p:ext uri="{BB962C8B-B14F-4D97-AF65-F5344CB8AC3E}">
        <p14:creationId xmlns:p14="http://schemas.microsoft.com/office/powerpoint/2010/main" val="326257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F1FFB-04CA-70BC-CD47-6B42BE4706A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DF44BE0-37C0-628A-B906-74D2F9CA4043}"/>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Audience</a:t>
            </a:r>
            <a:endParaRPr lang="en-US" sz="6150" dirty="0"/>
          </a:p>
        </p:txBody>
      </p:sp>
      <p:sp>
        <p:nvSpPr>
          <p:cNvPr id="5" name="Text 2">
            <a:extLst>
              <a:ext uri="{FF2B5EF4-FFF2-40B4-BE49-F238E27FC236}">
                <a16:creationId xmlns:a16="http://schemas.microsoft.com/office/drawing/2014/main" id="{CAE480A8-A6F0-20C3-1976-C88EA94356AC}"/>
              </a:ext>
            </a:extLst>
          </p:cNvPr>
          <p:cNvSpPr/>
          <p:nvPr/>
        </p:nvSpPr>
        <p:spPr>
          <a:xfrm>
            <a:off x="1780675" y="2191362"/>
            <a:ext cx="11855116" cy="3872553"/>
          </a:xfrm>
          <a:prstGeom prst="rect">
            <a:avLst/>
          </a:prstGeom>
          <a:noFill/>
          <a:ln/>
        </p:spPr>
        <p:txBody>
          <a:bodyPr wrap="square" lIns="0" tIns="0" rIns="0" bIns="0" rtlCol="0" anchor="t"/>
          <a:lstStyle/>
          <a:p>
            <a:pPr algn="ctr"/>
            <a:r>
              <a:rPr lang="en-US" sz="3200" b="1" u="sng" dirty="0"/>
              <a:t>Why this problem worth investigating?</a:t>
            </a:r>
          </a:p>
          <a:p>
            <a:pPr>
              <a:lnSpc>
                <a:spcPts val="2850"/>
              </a:lnSpc>
            </a:pPr>
            <a:endParaRPr lang="en-AU" sz="2400" dirty="0"/>
          </a:p>
          <a:p>
            <a:pPr marL="342900" indent="-342900">
              <a:lnSpc>
                <a:spcPts val="2850"/>
              </a:lnSpc>
              <a:buFont typeface="Arial" panose="020B0604020202020204" pitchFamily="34" charset="0"/>
              <a:buChar char="•"/>
            </a:pPr>
            <a:r>
              <a:rPr lang="en-US" sz="2400" dirty="0"/>
              <a:t>📱 Digital overuse is rising — most youths spend 7–10 hours daily on screens, leading to stress, poor sleep, and burnout.</a:t>
            </a:r>
          </a:p>
          <a:p>
            <a:pPr marL="342900" indent="-342900">
              <a:lnSpc>
                <a:spcPts val="2850"/>
              </a:lnSpc>
              <a:buFont typeface="Arial" panose="020B0604020202020204" pitchFamily="34" charset="0"/>
              <a:buChar char="•"/>
            </a:pPr>
            <a:r>
              <a:rPr lang="en-US" sz="2400" dirty="0"/>
              <a:t>🧠 Mental health issues are increasing among Gen Z and young adults, closely linked to excessive gadget use.</a:t>
            </a:r>
          </a:p>
          <a:p>
            <a:pPr marL="342900" indent="-342900">
              <a:lnSpc>
                <a:spcPts val="2850"/>
              </a:lnSpc>
              <a:buFont typeface="Arial" panose="020B0604020202020204" pitchFamily="34" charset="0"/>
              <a:buChar char="•"/>
            </a:pPr>
            <a:r>
              <a:rPr lang="en-US" sz="2400" dirty="0"/>
              <a:t>🎓 Focus and productivity are declining in both education and workplaces due to constant digital distractions.</a:t>
            </a:r>
          </a:p>
          <a:p>
            <a:pPr marL="342900" indent="-342900">
              <a:lnSpc>
                <a:spcPts val="2850"/>
              </a:lnSpc>
              <a:buFont typeface="Arial" panose="020B0604020202020204" pitchFamily="34" charset="0"/>
              <a:buChar char="•"/>
            </a:pPr>
            <a:r>
              <a:rPr lang="en-US" sz="2400" dirty="0"/>
              <a:t>📊 Data-driven research enables real solutions — promoting healthy tech habits and early detection of digital stress.</a:t>
            </a:r>
          </a:p>
          <a:p>
            <a:pPr marL="342900" indent="-342900">
              <a:lnSpc>
                <a:spcPts val="2850"/>
              </a:lnSpc>
              <a:buFont typeface="Arial" panose="020B0604020202020204" pitchFamily="34" charset="0"/>
              <a:buChar char="•"/>
            </a:pPr>
            <a:r>
              <a:rPr lang="en-US" sz="2400" dirty="0"/>
              <a:t>🌍 Socially relevant — understanding these effects helps build a mentally healthier, more balanced digital generation.</a:t>
            </a:r>
            <a:endParaRPr lang="en-AU" sz="2400" dirty="0"/>
          </a:p>
          <a:p>
            <a:pPr>
              <a:lnSpc>
                <a:spcPts val="2850"/>
              </a:lnSpc>
            </a:pPr>
            <a:endParaRPr lang="en-AU" sz="2400" dirty="0"/>
          </a:p>
          <a:p>
            <a:pPr>
              <a:lnSpc>
                <a:spcPts val="2850"/>
              </a:lnSpc>
            </a:pPr>
            <a:endParaRPr lang="en-AU" sz="2400" dirty="0"/>
          </a:p>
          <a:p>
            <a:pPr>
              <a:lnSpc>
                <a:spcPts val="2850"/>
              </a:lnSpc>
            </a:pPr>
            <a:endParaRPr lang="en-US" sz="2400" dirty="0"/>
          </a:p>
        </p:txBody>
      </p:sp>
    </p:spTree>
    <p:extLst>
      <p:ext uri="{BB962C8B-B14F-4D97-AF65-F5344CB8AC3E}">
        <p14:creationId xmlns:p14="http://schemas.microsoft.com/office/powerpoint/2010/main" val="331849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CD4D-57CE-A854-687A-8852EFC1873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C1BC90A-A1CE-F4A4-07A1-5EE1170E673A}"/>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EDA</a:t>
            </a:r>
            <a:endParaRPr lang="en-US" sz="6150" dirty="0"/>
          </a:p>
        </p:txBody>
      </p:sp>
      <p:sp>
        <p:nvSpPr>
          <p:cNvPr id="5" name="Text 2">
            <a:extLst>
              <a:ext uri="{FF2B5EF4-FFF2-40B4-BE49-F238E27FC236}">
                <a16:creationId xmlns:a16="http://schemas.microsoft.com/office/drawing/2014/main" id="{06CB7934-C34D-D985-49B9-D47DA8D3D04A}"/>
              </a:ext>
            </a:extLst>
          </p:cNvPr>
          <p:cNvSpPr/>
          <p:nvPr/>
        </p:nvSpPr>
        <p:spPr>
          <a:xfrm>
            <a:off x="1182414" y="2162044"/>
            <a:ext cx="12790259" cy="4625485"/>
          </a:xfrm>
          <a:prstGeom prst="rect">
            <a:avLst/>
          </a:prstGeom>
          <a:noFill/>
          <a:ln/>
        </p:spPr>
        <p:txBody>
          <a:bodyPr wrap="square" lIns="0" tIns="0" rIns="0" bIns="0" rtlCol="0" anchor="t"/>
          <a:lstStyle/>
          <a:p>
            <a:pPr>
              <a:lnSpc>
                <a:spcPts val="2850"/>
              </a:lnSpc>
            </a:pPr>
            <a:r>
              <a:rPr lang="en-US" sz="2400" b="1" dirty="0"/>
              <a:t>1,000 records | 15 features</a:t>
            </a:r>
            <a:br>
              <a:rPr lang="en-US" sz="2400" dirty="0"/>
            </a:br>
            <a:r>
              <a:rPr lang="en-AU" sz="2400" dirty="0"/>
              <a:t>🧠 </a:t>
            </a:r>
            <a:r>
              <a:rPr lang="en-US" sz="2400" dirty="0"/>
              <a:t>Goal: </a:t>
            </a:r>
            <a:r>
              <a:rPr lang="en-US" sz="2400" b="1" dirty="0">
                <a:solidFill>
                  <a:srgbClr val="FF0000"/>
                </a:solidFill>
              </a:rPr>
              <a:t>Predict “Mental Health Status”</a:t>
            </a:r>
            <a:r>
              <a:rPr lang="en-US" sz="2400" dirty="0">
                <a:solidFill>
                  <a:srgbClr val="FF0000"/>
                </a:solidFill>
              </a:rPr>
              <a:t> </a:t>
            </a:r>
            <a:r>
              <a:rPr lang="en-US" sz="2400" dirty="0"/>
              <a:t>using lifestyle and gadget-usage indicators (e.g., screen time, sleep, gaming, productivity).</a:t>
            </a:r>
          </a:p>
          <a:p>
            <a:pPr>
              <a:lnSpc>
                <a:spcPts val="2850"/>
              </a:lnSpc>
            </a:pPr>
            <a:endParaRPr lang="en-US" sz="2400" dirty="0"/>
          </a:p>
          <a:p>
            <a:pPr>
              <a:lnSpc>
                <a:spcPts val="2850"/>
              </a:lnSpc>
            </a:pPr>
            <a:r>
              <a:rPr lang="en-US" sz="2400" dirty="0"/>
              <a:t>The target variable: </a:t>
            </a:r>
            <a:r>
              <a:rPr lang="en-US" sz="2400" b="1" dirty="0">
                <a:solidFill>
                  <a:srgbClr val="FF0000"/>
                </a:solidFill>
              </a:rPr>
              <a:t>Mental Health Status</a:t>
            </a:r>
            <a:r>
              <a:rPr lang="en-US" sz="2400" dirty="0"/>
              <a:t>, is a </a:t>
            </a:r>
            <a:r>
              <a:rPr lang="en-US" sz="2400" b="1" dirty="0"/>
              <a:t>multiclass classification</a:t>
            </a:r>
            <a:r>
              <a:rPr lang="en-US" sz="2400" dirty="0"/>
              <a:t> feature divided into three categories:</a:t>
            </a:r>
          </a:p>
          <a:p>
            <a:pPr marL="914400" lvl="1" indent="-457200">
              <a:lnSpc>
                <a:spcPts val="2850"/>
              </a:lnSpc>
              <a:buFont typeface="+mj-lt"/>
              <a:buAutoNum type="arabicPeriod"/>
            </a:pPr>
            <a:r>
              <a:rPr lang="en-AU" sz="2400" dirty="0"/>
              <a:t>🟢</a:t>
            </a:r>
            <a:r>
              <a:rPr lang="en-US" sz="2400" dirty="0"/>
              <a:t>Healthy: No known mental health issues</a:t>
            </a:r>
          </a:p>
          <a:p>
            <a:pPr marL="914400" lvl="1" indent="-457200">
              <a:lnSpc>
                <a:spcPts val="2850"/>
              </a:lnSpc>
              <a:buFont typeface="+mj-lt"/>
              <a:buAutoNum type="arabicPeriod"/>
            </a:pPr>
            <a:r>
              <a:rPr lang="en-AU" sz="2400" dirty="0"/>
              <a:t>🟡</a:t>
            </a:r>
            <a:r>
              <a:rPr lang="en-US" sz="2400" dirty="0"/>
              <a:t>Moderate: Some stress, anxiety, or occasional low mood</a:t>
            </a:r>
          </a:p>
          <a:p>
            <a:pPr marL="914400" lvl="1" indent="-457200">
              <a:lnSpc>
                <a:spcPts val="2850"/>
              </a:lnSpc>
              <a:buFont typeface="+mj-lt"/>
              <a:buAutoNum type="arabicPeriod"/>
            </a:pPr>
            <a:r>
              <a:rPr lang="en-AU" sz="2400" dirty="0"/>
              <a:t>🔴</a:t>
            </a:r>
            <a:r>
              <a:rPr lang="en-US" sz="2400" dirty="0"/>
              <a:t>Chronic: Ongoing or clinically significant mental health concerns</a:t>
            </a:r>
          </a:p>
          <a:p>
            <a:pPr>
              <a:lnSpc>
                <a:spcPts val="2850"/>
              </a:lnSpc>
            </a:pPr>
            <a:endParaRPr lang="en-US" sz="2400" dirty="0"/>
          </a:p>
          <a:p>
            <a:pPr>
              <a:lnSpc>
                <a:spcPts val="2850"/>
              </a:lnSpc>
            </a:pPr>
            <a:endParaRPr lang="en-US" sz="2400" dirty="0"/>
          </a:p>
        </p:txBody>
      </p:sp>
      <p:pic>
        <p:nvPicPr>
          <p:cNvPr id="4" name="Picture 3">
            <a:extLst>
              <a:ext uri="{FF2B5EF4-FFF2-40B4-BE49-F238E27FC236}">
                <a16:creationId xmlns:a16="http://schemas.microsoft.com/office/drawing/2014/main" id="{D47C8183-BD1F-C11B-A0EB-79F6682DD3E2}"/>
              </a:ext>
            </a:extLst>
          </p:cNvPr>
          <p:cNvPicPr>
            <a:picLocks noChangeAspect="1"/>
          </p:cNvPicPr>
          <p:nvPr/>
        </p:nvPicPr>
        <p:blipFill>
          <a:blip r:embed="rId3"/>
          <a:stretch>
            <a:fillRect/>
          </a:stretch>
        </p:blipFill>
        <p:spPr>
          <a:xfrm>
            <a:off x="1671299" y="5651115"/>
            <a:ext cx="11011768" cy="2272828"/>
          </a:xfrm>
          <a:prstGeom prst="rect">
            <a:avLst/>
          </a:prstGeom>
        </p:spPr>
      </p:pic>
    </p:spTree>
    <p:extLst>
      <p:ext uri="{BB962C8B-B14F-4D97-AF65-F5344CB8AC3E}">
        <p14:creationId xmlns:p14="http://schemas.microsoft.com/office/powerpoint/2010/main" val="2613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786CC-935E-3C51-3B19-6CE9AD20F4F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B9EA91E-C293-6FEF-66B4-D48152C5B292}"/>
              </a:ext>
            </a:extLst>
          </p:cNvPr>
          <p:cNvSpPr/>
          <p:nvPr/>
        </p:nvSpPr>
        <p:spPr>
          <a:xfrm>
            <a:off x="1182415" y="997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3F6FF3"/>
                </a:solidFill>
                <a:latin typeface="Outfit Medium" pitchFamily="34" charset="0"/>
              </a:rPr>
              <a:t>EDA</a:t>
            </a:r>
            <a:endParaRPr lang="en-US" sz="6150" dirty="0"/>
          </a:p>
        </p:txBody>
      </p:sp>
      <p:sp>
        <p:nvSpPr>
          <p:cNvPr id="5" name="Text 2">
            <a:extLst>
              <a:ext uri="{FF2B5EF4-FFF2-40B4-BE49-F238E27FC236}">
                <a16:creationId xmlns:a16="http://schemas.microsoft.com/office/drawing/2014/main" id="{0EC64912-2982-E6B6-87C9-CEA6AB5727D8}"/>
              </a:ext>
            </a:extLst>
          </p:cNvPr>
          <p:cNvSpPr/>
          <p:nvPr/>
        </p:nvSpPr>
        <p:spPr>
          <a:xfrm>
            <a:off x="1182414" y="2162044"/>
            <a:ext cx="12790259" cy="4625485"/>
          </a:xfrm>
          <a:prstGeom prst="rect">
            <a:avLst/>
          </a:prstGeom>
          <a:noFill/>
          <a:ln/>
        </p:spPr>
        <p:txBody>
          <a:bodyPr wrap="square" lIns="0" tIns="0" rIns="0" bIns="0" rtlCol="0" anchor="t"/>
          <a:lstStyle/>
          <a:p>
            <a:pPr>
              <a:lnSpc>
                <a:spcPts val="2850"/>
              </a:lnSpc>
            </a:pPr>
            <a:r>
              <a:rPr lang="en-US" sz="2400" b="1" dirty="0"/>
              <a:t>Dataset balanced?</a:t>
            </a:r>
            <a:br>
              <a:rPr lang="en-US" sz="2400" dirty="0"/>
            </a:br>
            <a:endParaRPr lang="en-US" sz="2400" dirty="0"/>
          </a:p>
          <a:p>
            <a:pPr>
              <a:lnSpc>
                <a:spcPts val="2850"/>
              </a:lnSpc>
            </a:pPr>
            <a:r>
              <a:rPr lang="en-US" sz="2400" dirty="0"/>
              <a:t>The target variable: </a:t>
            </a:r>
            <a:r>
              <a:rPr lang="en-US" sz="2400" b="1" dirty="0">
                <a:solidFill>
                  <a:srgbClr val="FF0000"/>
                </a:solidFill>
              </a:rPr>
              <a:t>Mental Health Status</a:t>
            </a:r>
            <a:r>
              <a:rPr lang="en-US" sz="2400" dirty="0"/>
              <a:t>, is a </a:t>
            </a:r>
            <a:r>
              <a:rPr lang="en-US" sz="2400" b="1" dirty="0"/>
              <a:t>multiclass classification</a:t>
            </a:r>
            <a:r>
              <a:rPr lang="en-US" sz="2400" dirty="0"/>
              <a:t> feature divided into three categories:</a:t>
            </a:r>
          </a:p>
          <a:p>
            <a:pPr marL="914400" lvl="1" indent="-457200">
              <a:lnSpc>
                <a:spcPts val="2850"/>
              </a:lnSpc>
              <a:buFont typeface="+mj-lt"/>
              <a:buAutoNum type="arabicPeriod"/>
            </a:pPr>
            <a:r>
              <a:rPr lang="en-AU" sz="2400" dirty="0"/>
              <a:t>🟢</a:t>
            </a:r>
            <a:r>
              <a:rPr lang="en-US" sz="2400" dirty="0"/>
              <a:t>Healthy: No known mental health issues</a:t>
            </a:r>
          </a:p>
          <a:p>
            <a:pPr marL="914400" lvl="1" indent="-457200">
              <a:lnSpc>
                <a:spcPts val="2850"/>
              </a:lnSpc>
              <a:buFont typeface="+mj-lt"/>
              <a:buAutoNum type="arabicPeriod"/>
            </a:pPr>
            <a:r>
              <a:rPr lang="en-AU" sz="2400" dirty="0"/>
              <a:t>🟡</a:t>
            </a:r>
            <a:r>
              <a:rPr lang="en-US" sz="2400" dirty="0"/>
              <a:t>Moderate: Some stress, anxiety, or occasional low mood</a:t>
            </a:r>
          </a:p>
          <a:p>
            <a:pPr marL="914400" lvl="1" indent="-457200">
              <a:lnSpc>
                <a:spcPts val="2850"/>
              </a:lnSpc>
              <a:buFont typeface="+mj-lt"/>
              <a:buAutoNum type="arabicPeriod"/>
            </a:pPr>
            <a:r>
              <a:rPr lang="en-AU" sz="2400" dirty="0"/>
              <a:t>🔴</a:t>
            </a:r>
            <a:r>
              <a:rPr lang="en-US" sz="2400" dirty="0"/>
              <a:t>Chronic: Ongoing or clinically significant mental health concerns</a:t>
            </a:r>
          </a:p>
          <a:p>
            <a:pPr>
              <a:lnSpc>
                <a:spcPts val="2850"/>
              </a:lnSpc>
            </a:pPr>
            <a:endParaRPr lang="en-US" sz="2400" dirty="0"/>
          </a:p>
          <a:p>
            <a:pPr>
              <a:lnSpc>
                <a:spcPts val="2850"/>
              </a:lnSpc>
            </a:pPr>
            <a:endParaRPr lang="en-US" sz="2400" dirty="0"/>
          </a:p>
        </p:txBody>
      </p:sp>
      <p:pic>
        <p:nvPicPr>
          <p:cNvPr id="8" name="Picture 7">
            <a:extLst>
              <a:ext uri="{FF2B5EF4-FFF2-40B4-BE49-F238E27FC236}">
                <a16:creationId xmlns:a16="http://schemas.microsoft.com/office/drawing/2014/main" id="{74DE5F13-0D87-11FA-5994-E367A6BA38FF}"/>
              </a:ext>
            </a:extLst>
          </p:cNvPr>
          <p:cNvPicPr>
            <a:picLocks noChangeAspect="1"/>
          </p:cNvPicPr>
          <p:nvPr/>
        </p:nvPicPr>
        <p:blipFill>
          <a:blip r:embed="rId3"/>
          <a:stretch>
            <a:fillRect/>
          </a:stretch>
        </p:blipFill>
        <p:spPr>
          <a:xfrm>
            <a:off x="5410120" y="5060732"/>
            <a:ext cx="3810160" cy="2728566"/>
          </a:xfrm>
          <a:prstGeom prst="rect">
            <a:avLst/>
          </a:prstGeom>
        </p:spPr>
      </p:pic>
    </p:spTree>
    <p:extLst>
      <p:ext uri="{BB962C8B-B14F-4D97-AF65-F5344CB8AC3E}">
        <p14:creationId xmlns:p14="http://schemas.microsoft.com/office/powerpoint/2010/main" val="6911202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311</TotalTime>
  <Words>1414</Words>
  <Application>Microsoft Office PowerPoint</Application>
  <PresentationFormat>Custom</PresentationFormat>
  <Paragraphs>185</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IBM Plex Sans</vt:lpstr>
      <vt:lpstr>Outfit Light</vt:lpstr>
      <vt:lpstr>Wingdings 3</vt:lpstr>
      <vt:lpstr>Tw Cen MT</vt:lpstr>
      <vt:lpstr>Berlin Sans FB Demi</vt:lpstr>
      <vt:lpstr>Outfit Medium</vt:lpstr>
      <vt:lpstr>Arial</vt:lpstr>
      <vt:lpstr>Tw Cen MT Condensed</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Aaron Tan (23070356)</cp:lastModifiedBy>
  <cp:revision>48</cp:revision>
  <dcterms:created xsi:type="dcterms:W3CDTF">2025-09-28T12:37:35Z</dcterms:created>
  <dcterms:modified xsi:type="dcterms:W3CDTF">2025-10-21T04:43:25Z</dcterms:modified>
</cp:coreProperties>
</file>